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handoutMasterIdLst>
    <p:handoutMasterId r:id="rId11"/>
  </p:handoutMasterIdLst>
  <p:sldIdLst>
    <p:sldId id="283" r:id="rId2"/>
    <p:sldId id="260" r:id="rId3"/>
    <p:sldId id="277" r:id="rId4"/>
    <p:sldId id="309" r:id="rId5"/>
    <p:sldId id="310" r:id="rId6"/>
    <p:sldId id="312" r:id="rId7"/>
    <p:sldId id="314" r:id="rId8"/>
    <p:sldId id="313" r:id="rId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5618C8-51F3-3FD4-0710-AA8B79AF362C}" name="Sarah Silvestri" initials="SS" userId="S::s.silvestri@bmotreuhand.ch::d5a9a7c6-1859-4119-9063-d0c42efa3e2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55" autoAdjust="0"/>
    <p:restoredTop sz="94660"/>
  </p:normalViewPr>
  <p:slideViewPr>
    <p:cSldViewPr snapToGrid="0">
      <p:cViewPr varScale="1">
        <p:scale>
          <a:sx n="70" d="100"/>
          <a:sy n="70" d="100"/>
        </p:scale>
        <p:origin x="90" y="834"/>
      </p:cViewPr>
      <p:guideLst/>
    </p:cSldViewPr>
  </p:slideViewPr>
  <p:notesTextViewPr>
    <p:cViewPr>
      <p:scale>
        <a:sx n="1" d="1"/>
        <a:sy n="1" d="1"/>
      </p:scale>
      <p:origin x="0" y="0"/>
    </p:cViewPr>
  </p:notesTextViewPr>
  <p:notesViewPr>
    <p:cSldViewPr snapToGrid="0" showGuides="1">
      <p:cViewPr varScale="1">
        <p:scale>
          <a:sx n="78" d="100"/>
          <a:sy n="78" d="100"/>
        </p:scale>
        <p:origin x="396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29FCC89A-B025-FF7D-87F7-3B2C57FA17B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a:extLst>
              <a:ext uri="{FF2B5EF4-FFF2-40B4-BE49-F238E27FC236}">
                <a16:creationId xmlns:a16="http://schemas.microsoft.com/office/drawing/2014/main" id="{996E7FEF-6B4A-ED0F-620A-124CCBC729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E64CDE-E844-4831-8F3F-8349BFCC90ED}" type="datetimeFigureOut">
              <a:rPr lang="de-CH" smtClean="0"/>
              <a:t>03.04.2025</a:t>
            </a:fld>
            <a:endParaRPr lang="de-CH"/>
          </a:p>
        </p:txBody>
      </p:sp>
      <p:sp>
        <p:nvSpPr>
          <p:cNvPr id="4" name="Fußzeilenplatzhalter 3">
            <a:extLst>
              <a:ext uri="{FF2B5EF4-FFF2-40B4-BE49-F238E27FC236}">
                <a16:creationId xmlns:a16="http://schemas.microsoft.com/office/drawing/2014/main" id="{B36B0080-13C3-04D0-CEF1-7C0254C7C6B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a:extLst>
              <a:ext uri="{FF2B5EF4-FFF2-40B4-BE49-F238E27FC236}">
                <a16:creationId xmlns:a16="http://schemas.microsoft.com/office/drawing/2014/main" id="{5EC6AC09-5AD6-D4B6-7FC5-4DBB78338D7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406D79C-11EE-4313-89BB-DBBF878ED1F9}" type="slidenum">
              <a:rPr lang="de-CH" smtClean="0"/>
              <a:t>‹Nr.›</a:t>
            </a:fld>
            <a:endParaRPr lang="de-CH"/>
          </a:p>
        </p:txBody>
      </p:sp>
    </p:spTree>
    <p:extLst>
      <p:ext uri="{BB962C8B-B14F-4D97-AF65-F5344CB8AC3E}">
        <p14:creationId xmlns:p14="http://schemas.microsoft.com/office/powerpoint/2010/main" val="3066198338"/>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E614E8-C5A9-4284-AC8D-F8E8711452B3}" type="datetimeFigureOut">
              <a:rPr lang="de-CH" smtClean="0"/>
              <a:t>03.04.2025</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ED659B-9D00-4344-8964-D4F7C0D22D97}" type="slidenum">
              <a:rPr lang="de-CH" smtClean="0"/>
              <a:t>‹Nr.›</a:t>
            </a:fld>
            <a:endParaRPr lang="de-CH"/>
          </a:p>
        </p:txBody>
      </p:sp>
    </p:spTree>
    <p:extLst>
      <p:ext uri="{BB962C8B-B14F-4D97-AF65-F5344CB8AC3E}">
        <p14:creationId xmlns:p14="http://schemas.microsoft.com/office/powerpoint/2010/main" val="3605133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79767" y="4974892"/>
            <a:ext cx="5438140" cy="3909865"/>
          </a:xfrm>
        </p:spPr>
        <p:txBody>
          <a:bodyPr/>
          <a:lstStyle/>
          <a:p>
            <a:r>
              <a:rPr lang="de-CH" sz="1400" dirty="0"/>
              <a:t>Eine kurze Vorstellung des OK 1150 Jahre Dachsen</a:t>
            </a:r>
          </a:p>
          <a:p>
            <a:pPr marL="171450" indent="-171450">
              <a:buFontTx/>
              <a:buChar char="-"/>
            </a:pPr>
            <a:r>
              <a:rPr lang="de-CH" sz="1400" dirty="0"/>
              <a:t>Sarah Silvestri	Vizepräsidentin und</a:t>
            </a:r>
            <a:br>
              <a:rPr lang="de-CH" sz="1400" dirty="0"/>
            </a:br>
            <a:r>
              <a:rPr lang="de-CH" sz="1400" dirty="0"/>
              <a:t>		Ressortleiterin Kommunikation</a:t>
            </a:r>
          </a:p>
          <a:p>
            <a:pPr marL="171450" indent="-171450">
              <a:buFontTx/>
              <a:buChar char="-"/>
            </a:pPr>
            <a:r>
              <a:rPr lang="de-CH" sz="1400" dirty="0"/>
              <a:t>Martin Spahn	Vizepräsident und</a:t>
            </a:r>
          </a:p>
          <a:p>
            <a:r>
              <a:rPr lang="de-CH" sz="1400" dirty="0"/>
              <a:t>		Ressortleiter Infrastruktur</a:t>
            </a:r>
          </a:p>
          <a:p>
            <a:pPr marL="171450" indent="-171450">
              <a:buFontTx/>
              <a:buChar char="-"/>
            </a:pPr>
            <a:r>
              <a:rPr lang="de-CH" sz="1400" dirty="0"/>
              <a:t>Markus Portner	Ressortleiter Finanzen und IT</a:t>
            </a:r>
          </a:p>
          <a:p>
            <a:pPr marL="171450" indent="-171450">
              <a:buFontTx/>
              <a:buChar char="-"/>
            </a:pPr>
            <a:r>
              <a:rPr lang="de-CH" sz="1400" dirty="0"/>
              <a:t>Roland Gröbli	Ressortleiter Medien, Sekretariat</a:t>
            </a:r>
            <a:br>
              <a:rPr lang="de-CH" sz="1400" dirty="0"/>
            </a:br>
            <a:r>
              <a:rPr lang="de-CH" sz="1400" dirty="0"/>
              <a:t>		und Projektleiter Publikation</a:t>
            </a:r>
          </a:p>
          <a:p>
            <a:pPr marL="171450" indent="-171450">
              <a:buFontTx/>
              <a:buChar char="-"/>
            </a:pPr>
            <a:r>
              <a:rPr lang="de-CH" sz="1400" dirty="0"/>
              <a:t>Nina Berger	Projektleiterin Sicherheit</a:t>
            </a:r>
          </a:p>
          <a:p>
            <a:pPr marL="171450" indent="-171450">
              <a:buFontTx/>
              <a:buChar char="-"/>
            </a:pPr>
            <a:r>
              <a:rPr lang="de-CH" sz="1400" dirty="0"/>
              <a:t>Marco Hotz	Projektleiter Verkehr</a:t>
            </a:r>
          </a:p>
          <a:p>
            <a:pPr marL="171450" indent="-171450">
              <a:buFontTx/>
              <a:buChar char="-"/>
            </a:pPr>
            <a:r>
              <a:rPr lang="de-CH" sz="1400" dirty="0"/>
              <a:t>Magali Siemen	Ressortleiterin Catering</a:t>
            </a:r>
          </a:p>
          <a:p>
            <a:pPr marL="171450" indent="-171450">
              <a:buFontTx/>
              <a:buChar char="-"/>
            </a:pPr>
            <a:r>
              <a:rPr lang="de-CH" sz="1400" dirty="0"/>
              <a:t>Urs Schweizer	Projektleiter nachhaltige Spezialprojekte</a:t>
            </a:r>
          </a:p>
          <a:p>
            <a:pPr marL="171450" indent="-171450">
              <a:buFontTx/>
              <a:buChar char="-"/>
            </a:pPr>
            <a:r>
              <a:rPr lang="de-CH" sz="1400" dirty="0"/>
              <a:t>Claude Meier	Projektleiter nachhaltige Spezialprojekte</a:t>
            </a:r>
          </a:p>
          <a:p>
            <a:pPr marL="171450" indent="-171450">
              <a:buFontTx/>
              <a:buChar char="-"/>
            </a:pPr>
            <a:r>
              <a:rPr lang="de-CH" sz="1400" dirty="0"/>
              <a:t>Esther Weiss	Projektleiterin Rahmenprogramm</a:t>
            </a:r>
          </a:p>
          <a:p>
            <a:pPr marL="171450" indent="-171450">
              <a:buFontTx/>
              <a:buChar char="-"/>
            </a:pPr>
            <a:r>
              <a:rPr lang="de-CH" sz="1400" dirty="0"/>
              <a:t>Und ganz oben links der sprechende - Präsident und Projektleiter Dorffest		</a:t>
            </a:r>
          </a:p>
        </p:txBody>
      </p:sp>
      <p:sp>
        <p:nvSpPr>
          <p:cNvPr id="4" name="Foliennummernplatzhalter 3"/>
          <p:cNvSpPr>
            <a:spLocks noGrp="1"/>
          </p:cNvSpPr>
          <p:nvPr>
            <p:ph type="sldNum" sz="quarter" idx="5"/>
          </p:nvPr>
        </p:nvSpPr>
        <p:spPr/>
        <p:txBody>
          <a:bodyPr/>
          <a:lstStyle/>
          <a:p>
            <a:fld id="{BCA6B4DE-4517-4C6D-9F62-6B83F57BD525}" type="slidenum">
              <a:rPr lang="de-CH" smtClean="0"/>
              <a:t>3</a:t>
            </a:fld>
            <a:endParaRPr lang="de-CH"/>
          </a:p>
        </p:txBody>
      </p:sp>
    </p:spTree>
    <p:extLst>
      <p:ext uri="{BB962C8B-B14F-4D97-AF65-F5344CB8AC3E}">
        <p14:creationId xmlns:p14="http://schemas.microsoft.com/office/powerpoint/2010/main" val="925280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27976" y="5116489"/>
            <a:ext cx="5897506" cy="4029880"/>
          </a:xfrm>
        </p:spPr>
        <p:txBody>
          <a:bodyPr/>
          <a:lstStyle/>
          <a:p>
            <a:r>
              <a:rPr lang="de-CH" sz="1500" dirty="0"/>
              <a:t>Hier eine Übersicht wann welche Veranstaltung  oder Aktivität geplant ist..</a:t>
            </a:r>
          </a:p>
          <a:p>
            <a:endParaRPr lang="de-CH" sz="1500" dirty="0"/>
          </a:p>
          <a:p>
            <a:r>
              <a:rPr lang="de-CH" sz="1500" dirty="0"/>
              <a:t>Startschuss wird die Buchvernissage am Donnerstag, 29. Januar 2026 sein!</a:t>
            </a:r>
          </a:p>
          <a:p>
            <a:r>
              <a:rPr lang="de-CH" sz="1500" dirty="0"/>
              <a:t>Anschliessend sind nahezu monatlich unterschiedliche Anlässe vorgesehen mit dem Höhepunkt, dem Dorffest vom 18. bis 20. September 2026.</a:t>
            </a:r>
          </a:p>
          <a:p>
            <a:endParaRPr lang="de-CH" sz="1500" dirty="0"/>
          </a:p>
          <a:p>
            <a:endParaRPr lang="de-CH" sz="1500" dirty="0"/>
          </a:p>
          <a:p>
            <a:r>
              <a:rPr lang="de-CH" sz="1500" b="1" dirty="0">
                <a:highlight>
                  <a:srgbClr val="FFFF00"/>
                </a:highlight>
              </a:rPr>
              <a:t>Weitere Informationen folgen dann zeitnah im Gemeindeanzeiger!</a:t>
            </a:r>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DB5416-14AD-47E8-A5DC-A3FE30CD05DC}"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273235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p:bgPr>
        <a:blipFill rotWithShape="1">
          <a:blip r:embed="rId2">
            <a:extLst>
              <a:ext uri="{BEBA8EAE-BF5A-486C-A8C5-ECC9F3942E4B}">
                <a14:imgProps xmlns:a14="http://schemas.microsoft.com/office/drawing/2010/main">
                  <a14:imgLayer r:embed="rId3">
                    <a14:imgEffect>
                      <a14:artisticPencilSketch/>
                    </a14:imgEffect>
                  </a14:imgLayer>
                </a14:imgProps>
              </a:ext>
            </a:extLst>
          </a:blip>
          <a:stretch/>
        </a:blipFill>
        <a:effectLst/>
      </p:bgPr>
    </p:bg>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ctr">
              <a:defRPr sz="6000">
                <a:solidFill>
                  <a:schemeClr val="bg1"/>
                </a:solidFill>
              </a:defRPr>
            </a:lvl1pPr>
          </a:lstStyle>
          <a:p>
            <a:r>
              <a:rPr lang="de-DE" dirty="0"/>
              <a:t>Mastertitelformat bearbeiten</a:t>
            </a:r>
            <a:endParaRPr lang="en-US" dirty="0"/>
          </a:p>
        </p:txBody>
      </p:sp>
      <p:sp>
        <p:nvSpPr>
          <p:cNvPr id="3" name="Subtitle 2"/>
          <p:cNvSpPr>
            <a:spLocks noGrp="1"/>
          </p:cNvSpPr>
          <p:nvPr>
            <p:ph type="subTitle" idx="1"/>
          </p:nvPr>
        </p:nvSpPr>
        <p:spPr>
          <a:xfrm>
            <a:off x="2611808" y="2268786"/>
            <a:ext cx="5518066" cy="1160213"/>
          </a:xfrm>
        </p:spPr>
        <p:txBody>
          <a:bodyPr tIns="0" anchor="b">
            <a:normAutofit/>
          </a:bodyPr>
          <a:lstStyle>
            <a:lvl1pPr marL="0" indent="0" algn="ctr">
              <a:buNone/>
              <a:defRPr sz="1800" b="0">
                <a:solidFill>
                  <a:schemeClr val="bg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dirty="0"/>
              <a:t>4/3/2025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rIns="45720"/>
          <a:lstStyle/>
          <a:p>
            <a:fld id="{6D22F896-40B5-4ADD-8801-0D06FADFA095}" type="slidenum">
              <a:rPr lang="en-US" dirty="0"/>
              <a:t>‹Nr.›</a:t>
            </a:fld>
            <a:endParaRPr lang="en-US" dirty="0"/>
          </a:p>
        </p:txBody>
      </p:sp>
      <p:pic>
        <p:nvPicPr>
          <p:cNvPr id="9" name="Grafik 8">
            <a:extLst>
              <a:ext uri="{FF2B5EF4-FFF2-40B4-BE49-F238E27FC236}">
                <a16:creationId xmlns:a16="http://schemas.microsoft.com/office/drawing/2014/main" id="{6D8E9C51-6434-232B-BA1C-450DE5E4DE62}"/>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9392112" y="487443"/>
            <a:ext cx="2308087" cy="2160000"/>
          </a:xfrm>
          <a:prstGeom prst="rect">
            <a:avLst/>
          </a:prstGeom>
        </p:spPr>
      </p:pic>
    </p:spTree>
    <p:extLst>
      <p:ext uri="{BB962C8B-B14F-4D97-AF65-F5344CB8AC3E}">
        <p14:creationId xmlns:p14="http://schemas.microsoft.com/office/powerpoint/2010/main" val="85368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9" name="Rectangle 28"/>
          <p:cNvSpPr/>
          <p:nvPr/>
        </p:nvSpPr>
        <p:spPr>
          <a:xfrm>
            <a:off x="1004479" y="0"/>
            <a:ext cx="9730196" cy="6858000"/>
          </a:xfrm>
          <a:prstGeom prst="rect">
            <a:avLst/>
          </a:prstGeom>
          <a:solidFill>
            <a:schemeClr val="tx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739153" y="0"/>
            <a:ext cx="27432" cy="6858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16834" y="808056"/>
            <a:ext cx="7958331" cy="1077229"/>
          </a:xfrm>
        </p:spPr>
        <p:txBody>
          <a:bodyPr/>
          <a:lstStyle/>
          <a:p>
            <a:r>
              <a:rPr lang="de-DE" dirty="0"/>
              <a:t>Mastertitelformat bearbeiten</a:t>
            </a:r>
            <a:endParaRPr lang="en-US" dirty="0"/>
          </a:p>
        </p:txBody>
      </p:sp>
      <p:sp>
        <p:nvSpPr>
          <p:cNvPr id="3" name="Content Placeholder 2"/>
          <p:cNvSpPr>
            <a:spLocks noGrp="1"/>
          </p:cNvSpPr>
          <p:nvPr>
            <p:ph idx="1"/>
          </p:nvPr>
        </p:nvSpPr>
        <p:spPr>
          <a:xfrm>
            <a:off x="2116834" y="2052116"/>
            <a:ext cx="7958331" cy="3997828"/>
          </a:xfrm>
        </p:spPr>
        <p:txBody>
          <a:bodyPr anchor="ctr"/>
          <a:lstStyle>
            <a:lvl1pPr>
              <a:buClr>
                <a:srgbClr val="C00000"/>
              </a:buClr>
              <a:buSzPct val="100000"/>
              <a:defRPr/>
            </a:lvl1pPr>
            <a:lvl2pPr>
              <a:buClr>
                <a:srgbClr val="C00000"/>
              </a:buClr>
              <a:buSzPct val="100000"/>
              <a:defRPr/>
            </a:lvl2pPr>
            <a:lvl3pPr>
              <a:buClr>
                <a:srgbClr val="C00000"/>
              </a:buClr>
              <a:buSzPct val="100000"/>
              <a:defRPr/>
            </a:lvl3pPr>
            <a:lvl4pPr>
              <a:buClr>
                <a:srgbClr val="C00000"/>
              </a:buClr>
              <a:buSzPct val="100000"/>
              <a:defRPr/>
            </a:lvl4pPr>
            <a:lvl5pPr>
              <a:buClr>
                <a:srgbClr val="C00000"/>
              </a:buClr>
              <a:buSzPct val="10000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smtClean="0"/>
              <a:pPr/>
              <a:t>4/3/2025</a:t>
            </a:fld>
            <a:r>
              <a:rPr lang="en-US" dirty="0"/>
              <a:t>15. März 2025</a:t>
            </a:r>
          </a:p>
          <a:p>
            <a:endParaRPr lang="en-US" dirty="0"/>
          </a:p>
        </p:txBody>
      </p:sp>
      <p:sp>
        <p:nvSpPr>
          <p:cNvPr id="5" name="Footer Placeholder 4"/>
          <p:cNvSpPr>
            <a:spLocks noGrp="1"/>
          </p:cNvSpPr>
          <p:nvPr>
            <p:ph type="ftr" sz="quarter" idx="11"/>
          </p:nvPr>
        </p:nvSpPr>
        <p:spPr/>
        <p:txBody>
          <a:bodyPr/>
          <a:lstStyle/>
          <a:p>
            <a:r>
              <a:rPr lang="en-US" dirty="0"/>
              <a:t>
Booklet für </a:t>
            </a:r>
            <a:r>
              <a:rPr lang="en-US" dirty="0" err="1"/>
              <a:t>Sponsoren</a:t>
            </a:r>
            <a:r>
              <a:rPr lang="en-US" dirty="0"/>
              <a:t> und Gönner              </a:t>
            </a:r>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pic>
        <p:nvPicPr>
          <p:cNvPr id="8" name="Grafik 7">
            <a:extLst>
              <a:ext uri="{FF2B5EF4-FFF2-40B4-BE49-F238E27FC236}">
                <a16:creationId xmlns:a16="http://schemas.microsoft.com/office/drawing/2014/main" id="{731F386A-320E-5CE9-467F-87E683496B0D}"/>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10865414" y="821616"/>
            <a:ext cx="1136593" cy="1063669"/>
          </a:xfrm>
          <a:prstGeom prst="rect">
            <a:avLst/>
          </a:prstGeom>
        </p:spPr>
      </p:pic>
    </p:spTree>
    <p:extLst>
      <p:ext uri="{BB962C8B-B14F-4D97-AF65-F5344CB8AC3E}">
        <p14:creationId xmlns:p14="http://schemas.microsoft.com/office/powerpoint/2010/main" val="3066450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3" y="0"/>
            <a:ext cx="12189867" cy="6858000"/>
          </a:xfrm>
          <a:prstGeom prst="rect">
            <a:avLst/>
          </a:prstGeom>
          <a:solidFill>
            <a:schemeClr val="tx1"/>
          </a:solidFill>
        </p:spPr>
      </p:pic>
      <p:sp>
        <p:nvSpPr>
          <p:cNvPr id="8" name="Rectangle 7"/>
          <p:cNvSpPr/>
          <p:nvPr/>
        </p:nvSpPr>
        <p:spPr>
          <a:xfrm>
            <a:off x="0" y="0"/>
            <a:ext cx="964174"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CH" dirty="0"/>
          </a:p>
        </p:txBody>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de-DE" dirty="0"/>
              <a:t>Mastertitelformat bearbeiten</a:t>
            </a:r>
            <a:endParaRPr lang="en-US" dirty="0"/>
          </a:p>
        </p:txBody>
      </p:sp>
      <p:sp>
        <p:nvSpPr>
          <p:cNvPr id="3" name="Text Placeholder 2"/>
          <p:cNvSpPr>
            <a:spLocks noGrp="1"/>
          </p:cNvSpPr>
          <p:nvPr>
            <p:ph type="body" idx="1"/>
          </p:nvPr>
        </p:nvSpPr>
        <p:spPr>
          <a:xfrm>
            <a:off x="2611808" y="2052116"/>
            <a:ext cx="7958331" cy="399782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r>
              <a:rPr lang="en-US" dirty="0"/>
              <a:t>Stand: 15. März 2025</a:t>
            </a:r>
          </a:p>
          <a:p>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dirty="0"/>
              <a:t>Booklet für Gönner und </a:t>
            </a:r>
            <a:r>
              <a:rPr lang="en-US" dirty="0" err="1"/>
              <a:t>Sponsoren</a:t>
            </a:r>
            <a:r>
              <a:rPr lang="en-US" dirty="0"/>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‹Nr.›</a:t>
            </a:fld>
            <a:endParaRPr lang="en-US" dirty="0"/>
          </a:p>
        </p:txBody>
      </p:sp>
    </p:spTree>
    <p:extLst>
      <p:ext uri="{BB962C8B-B14F-4D97-AF65-F5344CB8AC3E}">
        <p14:creationId xmlns:p14="http://schemas.microsoft.com/office/powerpoint/2010/main" val="3900859369"/>
      </p:ext>
    </p:extLst>
  </p:cSld>
  <p:clrMap bg1="dk1" tx1="lt1" bg2="dk2" tx2="lt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3400" b="0" i="0" kern="1200" cap="none">
          <a:solidFill>
            <a:schemeClr val="bg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rgbClr val="C00000"/>
        </a:buClr>
        <a:buSzPct val="100000"/>
        <a:buFont typeface="Wingdings" panose="05000000000000000000" pitchFamily="2" charset="2"/>
        <a:buChar char="§"/>
        <a:defRPr sz="2000" kern="1200">
          <a:solidFill>
            <a:schemeClr val="bg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rgbClr val="C00000"/>
        </a:buClr>
        <a:buSzPct val="100000"/>
        <a:buFont typeface="Wingdings" panose="05000000000000000000" pitchFamily="2" charset="2"/>
        <a:buChar char="§"/>
        <a:defRPr sz="1800" kern="1200">
          <a:solidFill>
            <a:schemeClr val="bg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rgbClr val="C00000"/>
        </a:buClr>
        <a:buSzPct val="100000"/>
        <a:buFont typeface="Wingdings" panose="05000000000000000000" pitchFamily="2" charset="2"/>
        <a:buChar char="§"/>
        <a:defRPr sz="1600" kern="1200">
          <a:solidFill>
            <a:schemeClr val="bg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rgbClr val="C00000"/>
        </a:buClr>
        <a:buSzPct val="100000"/>
        <a:buFont typeface="Wingdings" panose="05000000000000000000" pitchFamily="2" charset="2"/>
        <a:buChar char="§"/>
        <a:defRPr sz="1400" kern="1200">
          <a:solidFill>
            <a:schemeClr val="bg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rgbClr val="C00000"/>
        </a:buClr>
        <a:buSzPct val="100000"/>
        <a:buFont typeface="Wingdings" panose="05000000000000000000" pitchFamily="2" charset="2"/>
        <a:buChar char="§"/>
        <a:defRPr sz="1200" kern="1200">
          <a:solidFill>
            <a:schemeClr val="bg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7.jpg"/><Relationship Id="rId3" Type="http://schemas.openxmlformats.org/officeDocument/2006/relationships/image" Target="../media/image7.jpg"/><Relationship Id="rId7" Type="http://schemas.openxmlformats.org/officeDocument/2006/relationships/image" Target="../media/image11.jpg"/><Relationship Id="rId12"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mailto:marketing@dachsen1150.ch" TargetMode="External"/><Relationship Id="rId7" Type="http://schemas.openxmlformats.org/officeDocument/2006/relationships/image" Target="../media/image8.jpg"/><Relationship Id="rId2" Type="http://schemas.openxmlformats.org/officeDocument/2006/relationships/hyperlink" Target="mailto:praesident@dachsen1150.ch" TargetMode="Externa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7.jpg"/><Relationship Id="rId4" Type="http://schemas.openxmlformats.org/officeDocument/2006/relationships/hyperlink" Target="mailto:medien@dachsen.1150.ch"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BD8F00-B5C0-884F-96BD-5B26332CFF13}"/>
              </a:ext>
            </a:extLst>
          </p:cNvPr>
          <p:cNvSpPr>
            <a:spLocks noGrp="1"/>
          </p:cNvSpPr>
          <p:nvPr>
            <p:ph type="ctrTitle"/>
          </p:nvPr>
        </p:nvSpPr>
        <p:spPr>
          <a:xfrm rot="20669624">
            <a:off x="1550276" y="4355582"/>
            <a:ext cx="7444551" cy="1020204"/>
          </a:xfrm>
        </p:spPr>
        <p:txBody>
          <a:bodyPr>
            <a:normAutofit/>
          </a:bodyPr>
          <a:lstStyle/>
          <a:p>
            <a:r>
              <a:rPr lang="de-CH" sz="6600" b="1" dirty="0">
                <a:effectLst/>
                <a:latin typeface="Bahnschrift SemiBold Condensed" panose="020B0502040204020203" pitchFamily="34" charset="0"/>
                <a:ea typeface="Calibri" panose="020F0502020204030204" pitchFamily="34" charset="0"/>
                <a:cs typeface="Forte Forward" pitchFamily="2" charset="0"/>
              </a:rPr>
              <a:t>«… mir sind Dachse»</a:t>
            </a:r>
            <a:endParaRPr lang="de-CH" sz="28700" dirty="0">
              <a:latin typeface="Bahnschrift SemiBold Condensed" panose="020B0502040204020203" pitchFamily="34" charset="0"/>
              <a:cs typeface="Forte Forward" pitchFamily="2" charset="0"/>
            </a:endParaRPr>
          </a:p>
        </p:txBody>
      </p:sp>
      <p:sp>
        <p:nvSpPr>
          <p:cNvPr id="3" name="Untertitel 2">
            <a:extLst>
              <a:ext uri="{FF2B5EF4-FFF2-40B4-BE49-F238E27FC236}">
                <a16:creationId xmlns:a16="http://schemas.microsoft.com/office/drawing/2014/main" id="{019F4A50-E684-1D86-535F-4B22638F3AC6}"/>
              </a:ext>
            </a:extLst>
          </p:cNvPr>
          <p:cNvSpPr>
            <a:spLocks noGrp="1"/>
          </p:cNvSpPr>
          <p:nvPr>
            <p:ph type="subTitle" idx="1"/>
          </p:nvPr>
        </p:nvSpPr>
        <p:spPr>
          <a:xfrm>
            <a:off x="1059873" y="2535590"/>
            <a:ext cx="7831931" cy="1160213"/>
          </a:xfrm>
        </p:spPr>
        <p:txBody>
          <a:bodyPr anchor="t">
            <a:normAutofit/>
          </a:bodyPr>
          <a:lstStyle/>
          <a:p>
            <a:r>
              <a:rPr lang="de-CH" sz="6000" b="1" dirty="0">
                <a:latin typeface="Bahnschrift SemiBold Condensed" panose="020B0502040204020203" pitchFamily="34" charset="0"/>
              </a:rPr>
              <a:t>«1150 Jahre Dachsen»</a:t>
            </a:r>
          </a:p>
        </p:txBody>
      </p:sp>
      <p:grpSp>
        <p:nvGrpSpPr>
          <p:cNvPr id="4" name="Gruppieren 3">
            <a:extLst>
              <a:ext uri="{FF2B5EF4-FFF2-40B4-BE49-F238E27FC236}">
                <a16:creationId xmlns:a16="http://schemas.microsoft.com/office/drawing/2014/main" id="{570F29E9-EE11-3136-A58F-05D38750197F}"/>
              </a:ext>
            </a:extLst>
          </p:cNvPr>
          <p:cNvGrpSpPr/>
          <p:nvPr/>
        </p:nvGrpSpPr>
        <p:grpSpPr>
          <a:xfrm>
            <a:off x="5336672" y="663752"/>
            <a:ext cx="2599142" cy="1586692"/>
            <a:chOff x="3265622" y="32364"/>
            <a:chExt cx="1646455" cy="1235504"/>
          </a:xfrm>
        </p:grpSpPr>
        <p:pic>
          <p:nvPicPr>
            <p:cNvPr id="5" name="Grafik 4">
              <a:extLst>
                <a:ext uri="{FF2B5EF4-FFF2-40B4-BE49-F238E27FC236}">
                  <a16:creationId xmlns:a16="http://schemas.microsoft.com/office/drawing/2014/main" id="{4B610DDF-3BDA-A0F4-6B6F-94A95C68904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957440">
              <a:off x="3265622" y="32364"/>
              <a:ext cx="1646455" cy="1235504"/>
            </a:xfrm>
            <a:prstGeom prst="roundRect">
              <a:avLst/>
            </a:prstGeom>
          </p:spPr>
        </p:pic>
        <p:sp>
          <p:nvSpPr>
            <p:cNvPr id="6" name="Textfeld 8">
              <a:extLst>
                <a:ext uri="{FF2B5EF4-FFF2-40B4-BE49-F238E27FC236}">
                  <a16:creationId xmlns:a16="http://schemas.microsoft.com/office/drawing/2014/main" id="{3BBEB367-4074-D9A4-5F7E-88D42527250C}"/>
                </a:ext>
              </a:extLst>
            </p:cNvPr>
            <p:cNvSpPr txBox="1"/>
            <p:nvPr/>
          </p:nvSpPr>
          <p:spPr>
            <a:xfrm rot="957440">
              <a:off x="3354045" y="201058"/>
              <a:ext cx="1541662" cy="1008153"/>
            </a:xfrm>
            <a:prstGeom prst="roundRect">
              <a:avLst/>
            </a:prstGeom>
            <a:noFill/>
          </p:spPr>
          <p:txBody>
            <a:bodyPr wrap="square" rtlCol="0">
              <a:noAutofit/>
            </a:bodyPr>
            <a:lstStyle/>
            <a:p>
              <a:pPr algn="ctr" eaLnBrk="0" fontAlgn="base" hangingPunct="0">
                <a:lnSpc>
                  <a:spcPct val="107000"/>
                </a:lnSpc>
                <a:spcAft>
                  <a:spcPts val="800"/>
                </a:spcAft>
              </a:pPr>
              <a:r>
                <a:rPr lang="de-DE" sz="2400" b="1" kern="1200"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rPr>
                <a:t>Booklet</a:t>
              </a:r>
            </a:p>
            <a:p>
              <a:pPr algn="ctr" eaLnBrk="0" fontAlgn="base" hangingPunct="0">
                <a:lnSpc>
                  <a:spcPct val="107000"/>
                </a:lnSpc>
                <a:spcAft>
                  <a:spcPts val="800"/>
                </a:spcAft>
              </a:pPr>
              <a:r>
                <a:rPr lang="de-DE" sz="2400"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Fundraising</a:t>
              </a:r>
              <a:endParaRPr lang="de-CH"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73626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F85263-5D4A-DEE3-6D91-380EF83C8A6E}"/>
              </a:ext>
            </a:extLst>
          </p:cNvPr>
          <p:cNvSpPr>
            <a:spLocks noGrp="1"/>
          </p:cNvSpPr>
          <p:nvPr>
            <p:ph type="title"/>
          </p:nvPr>
        </p:nvSpPr>
        <p:spPr>
          <a:xfrm>
            <a:off x="1605794" y="549275"/>
            <a:ext cx="9015292" cy="1077229"/>
          </a:xfrm>
        </p:spPr>
        <p:txBody>
          <a:bodyPr/>
          <a:lstStyle/>
          <a:p>
            <a:r>
              <a:rPr lang="de-CH" dirty="0"/>
              <a:t>Im Jahr 2026 gibt es was zu feiern</a:t>
            </a:r>
          </a:p>
        </p:txBody>
      </p:sp>
      <p:sp>
        <p:nvSpPr>
          <p:cNvPr id="3" name="Inhaltsplatzhalter 2">
            <a:extLst>
              <a:ext uri="{FF2B5EF4-FFF2-40B4-BE49-F238E27FC236}">
                <a16:creationId xmlns:a16="http://schemas.microsoft.com/office/drawing/2014/main" id="{4807CA68-6AB9-7008-9B2F-B997C533111B}"/>
              </a:ext>
            </a:extLst>
          </p:cNvPr>
          <p:cNvSpPr>
            <a:spLocks noGrp="1"/>
          </p:cNvSpPr>
          <p:nvPr>
            <p:ph idx="1"/>
          </p:nvPr>
        </p:nvSpPr>
        <p:spPr>
          <a:xfrm>
            <a:off x="1605795" y="1586152"/>
            <a:ext cx="8520844" cy="4977041"/>
          </a:xfrm>
        </p:spPr>
        <p:txBody>
          <a:bodyPr anchor="t">
            <a:noAutofit/>
          </a:bodyPr>
          <a:lstStyle/>
          <a:p>
            <a:pPr marL="0" indent="0">
              <a:lnSpc>
                <a:spcPct val="107000"/>
              </a:lnSpc>
              <a:spcBef>
                <a:spcPts val="0"/>
              </a:spcBef>
              <a:spcAft>
                <a:spcPts val="1800"/>
              </a:spcAft>
              <a:buNone/>
            </a:pPr>
            <a:r>
              <a:rPr lang="de-CH" sz="2000" noProof="0" dirty="0">
                <a:effectLst/>
                <a:ea typeface="Calibri" panose="020F0502020204030204" pitchFamily="34" charset="0"/>
                <a:cs typeface="Times New Roman" panose="02020603050405020304" pitchFamily="18" charset="0"/>
              </a:rPr>
              <a:t>Im Jahr 876 ist Dachsen als «</a:t>
            </a:r>
            <a:r>
              <a:rPr lang="de-CH" sz="2000" noProof="0" dirty="0" err="1">
                <a:effectLst/>
                <a:ea typeface="Calibri" panose="020F0502020204030204" pitchFamily="34" charset="0"/>
                <a:cs typeface="Times New Roman" panose="02020603050405020304" pitchFamily="18" charset="0"/>
              </a:rPr>
              <a:t>Tachsheim</a:t>
            </a:r>
            <a:r>
              <a:rPr lang="de-CH" sz="2000" noProof="0" dirty="0">
                <a:effectLst/>
                <a:ea typeface="Calibri" panose="020F0502020204030204" pitchFamily="34" charset="0"/>
                <a:cs typeface="Times New Roman" panose="02020603050405020304" pitchFamily="18" charset="0"/>
              </a:rPr>
              <a:t>» erstmals urkundlich erwähnt. Mit Stolz blicken wir auf eine über tausendjährige Geschichte als lebendiges und fürsorgliches Gemeinwesen zurück, das sich immer mutig und hartnäckig für die kommunale Selbstbestimmung eingesetzt hat. </a:t>
            </a:r>
          </a:p>
          <a:p>
            <a:pPr marL="0" indent="0">
              <a:lnSpc>
                <a:spcPct val="107000"/>
              </a:lnSpc>
              <a:spcBef>
                <a:spcPts val="0"/>
              </a:spcBef>
              <a:spcAft>
                <a:spcPts val="1800"/>
              </a:spcAft>
              <a:buNone/>
            </a:pPr>
            <a:r>
              <a:rPr lang="de-CH" sz="2000" noProof="0" dirty="0">
                <a:effectLst/>
                <a:ea typeface="Calibri" panose="020F0502020204030204" pitchFamily="34" charset="0"/>
                <a:cs typeface="Times New Roman" panose="02020603050405020304" pitchFamily="18" charset="0"/>
              </a:rPr>
              <a:t>Seit der 1100-Jahr-Feier von 1976 hat sich die Bevölkerung von Dachsen ziemlich genau verdoppelt. Diese Entwicklung der letzten 50 Jahre, den Zusammenhalt und die Pflege der guten Nachbarschaft sollen den Mittelpunkt der zahlreichen Aktivitäten im Jubiläumsjahr bilden.</a:t>
            </a:r>
          </a:p>
          <a:p>
            <a:pPr marL="0" indent="0">
              <a:lnSpc>
                <a:spcPct val="107000"/>
              </a:lnSpc>
              <a:spcBef>
                <a:spcPts val="0"/>
              </a:spcBef>
              <a:spcAft>
                <a:spcPts val="1800"/>
              </a:spcAft>
              <a:buNone/>
            </a:pPr>
            <a:r>
              <a:rPr lang="de-CH" sz="2000" b="0" i="0" u="none" strike="noStrike" baseline="0" noProof="0" dirty="0"/>
              <a:t>Seit anfangs 2024 ist ein 11-köpfiges OK mit viel Enthusiasmus daran,</a:t>
            </a:r>
            <a:br>
              <a:rPr lang="de-CH" sz="2000" b="0" i="0" u="none" strike="noStrike" baseline="0" noProof="0" dirty="0"/>
            </a:br>
            <a:r>
              <a:rPr lang="de-CH" sz="2000" b="0" i="0" u="none" strike="noStrike" baseline="0" noProof="0" dirty="0"/>
              <a:t>in Dachsen für 2026 ein unvergessliches Dorffest, diverse Aktivitäten während des ganzen Jahres und mehrere nachhaltige, bleibende Projekte zu organisieren und umzusetzen. Die Bereitschaft der Dorfvereine und der Bevölkerung zur Mitwirkung sind gross. </a:t>
            </a:r>
          </a:p>
        </p:txBody>
      </p:sp>
    </p:spTree>
    <p:extLst>
      <p:ext uri="{BB962C8B-B14F-4D97-AF65-F5344CB8AC3E}">
        <p14:creationId xmlns:p14="http://schemas.microsoft.com/office/powerpoint/2010/main" val="3769709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9EC97-C6EA-784A-77AA-C3982631F09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31F7330-C0CE-1669-2FA2-1F9B35EA8477}"/>
              </a:ext>
            </a:extLst>
          </p:cNvPr>
          <p:cNvSpPr>
            <a:spLocks noGrp="1"/>
          </p:cNvSpPr>
          <p:nvPr>
            <p:ph type="title"/>
          </p:nvPr>
        </p:nvSpPr>
        <p:spPr>
          <a:xfrm>
            <a:off x="1084811" y="558805"/>
            <a:ext cx="9700711" cy="1080000"/>
          </a:xfrm>
        </p:spPr>
        <p:txBody>
          <a:bodyPr>
            <a:normAutofit/>
          </a:bodyPr>
          <a:lstStyle/>
          <a:p>
            <a:r>
              <a:rPr lang="de-CH" dirty="0"/>
              <a:t>Das</a:t>
            </a:r>
            <a:r>
              <a:rPr lang="de-CH" b="1" dirty="0">
                <a:solidFill>
                  <a:schemeClr val="bg1"/>
                </a:solidFill>
              </a:rPr>
              <a:t> </a:t>
            </a:r>
            <a:r>
              <a:rPr lang="de-CH" dirty="0"/>
              <a:t>Orga</a:t>
            </a:r>
            <a:r>
              <a:rPr lang="de-CH" dirty="0">
                <a:solidFill>
                  <a:schemeClr val="bg1"/>
                </a:solidFill>
              </a:rPr>
              <a:t>n</a:t>
            </a:r>
            <a:r>
              <a:rPr lang="de-CH" dirty="0"/>
              <a:t>isatio</a:t>
            </a:r>
            <a:r>
              <a:rPr lang="de-CH" dirty="0">
                <a:solidFill>
                  <a:schemeClr val="bg1"/>
                </a:solidFill>
              </a:rPr>
              <a:t>n</a:t>
            </a:r>
            <a:r>
              <a:rPr lang="de-CH" dirty="0"/>
              <a:t>skomitee</a:t>
            </a:r>
          </a:p>
        </p:txBody>
      </p:sp>
      <p:grpSp>
        <p:nvGrpSpPr>
          <p:cNvPr id="71" name="Gruppieren 70">
            <a:extLst>
              <a:ext uri="{FF2B5EF4-FFF2-40B4-BE49-F238E27FC236}">
                <a16:creationId xmlns:a16="http://schemas.microsoft.com/office/drawing/2014/main" id="{2A3A7662-E20D-40CC-8577-AE2A54CB0905}"/>
              </a:ext>
            </a:extLst>
          </p:cNvPr>
          <p:cNvGrpSpPr/>
          <p:nvPr/>
        </p:nvGrpSpPr>
        <p:grpSpPr>
          <a:xfrm>
            <a:off x="1607181" y="1817758"/>
            <a:ext cx="2687208" cy="933895"/>
            <a:chOff x="1607181" y="2071176"/>
            <a:chExt cx="2687208" cy="933895"/>
          </a:xfrm>
        </p:grpSpPr>
        <p:sp>
          <p:nvSpPr>
            <p:cNvPr id="7" name="Rechteck: gefaltete Ecke 6">
              <a:extLst>
                <a:ext uri="{FF2B5EF4-FFF2-40B4-BE49-F238E27FC236}">
                  <a16:creationId xmlns:a16="http://schemas.microsoft.com/office/drawing/2014/main" id="{89034D1B-CE06-AC75-2F82-1E72FECDF987}"/>
                </a:ext>
              </a:extLst>
            </p:cNvPr>
            <p:cNvSpPr/>
            <p:nvPr/>
          </p:nvSpPr>
          <p:spPr>
            <a:xfrm>
              <a:off x="2494389" y="2246812"/>
              <a:ext cx="1800000" cy="540000"/>
            </a:xfrm>
            <a:prstGeom prst="foldedCorner">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lIns="72000" tIns="324000" rIns="72000" bIns="72000" rtlCol="0" anchor="ctr" anchorCtr="0">
              <a:noAutofit/>
            </a:bodyPr>
            <a:lstStyle/>
            <a:p>
              <a:pPr marL="85725"/>
              <a:r>
                <a:rPr lang="de-CH" sz="1400" dirty="0">
                  <a:solidFill>
                    <a:schemeClr val="bg1"/>
                  </a:solidFill>
                </a:rPr>
                <a:t>Beat</a:t>
              </a:r>
              <a:r>
                <a:rPr lang="de-CH" sz="1400" b="1" dirty="0">
                  <a:solidFill>
                    <a:schemeClr val="bg1"/>
                  </a:solidFill>
                </a:rPr>
                <a:t> </a:t>
              </a:r>
              <a:r>
                <a:rPr lang="de-CH" sz="1400" dirty="0">
                  <a:solidFill>
                    <a:schemeClr val="bg1"/>
                  </a:solidFill>
                </a:rPr>
                <a:t>Weingartner </a:t>
              </a:r>
              <a:r>
                <a:rPr lang="de-CH" sz="1400" dirty="0">
                  <a:solidFill>
                    <a:srgbClr val="0000FF"/>
                  </a:solidFill>
                </a:rPr>
                <a:t>*</a:t>
              </a:r>
            </a:p>
          </p:txBody>
        </p:sp>
        <p:pic>
          <p:nvPicPr>
            <p:cNvPr id="9" name="Grafik 8">
              <a:extLst>
                <a:ext uri="{FF2B5EF4-FFF2-40B4-BE49-F238E27FC236}">
                  <a16:creationId xmlns:a16="http://schemas.microsoft.com/office/drawing/2014/main" id="{E6A1BF56-FD51-5ECD-BB45-DAAEEF1BD756}"/>
                </a:ext>
              </a:extLst>
            </p:cNvPr>
            <p:cNvPicPr>
              <a:picLocks noChangeAspect="1"/>
            </p:cNvPicPr>
            <p:nvPr/>
          </p:nvPicPr>
          <p:blipFill>
            <a:blip r:embed="rId3"/>
            <a:srcRect l="14488" t="15498" r="17356" b="20180"/>
            <a:stretch/>
          </p:blipFill>
          <p:spPr>
            <a:xfrm>
              <a:off x="1607181" y="2071176"/>
              <a:ext cx="900000" cy="933895"/>
            </a:xfrm>
            <a:prstGeom prst="rect">
              <a:avLst/>
            </a:prstGeom>
          </p:spPr>
        </p:pic>
      </p:grpSp>
      <p:grpSp>
        <p:nvGrpSpPr>
          <p:cNvPr id="64" name="Gruppieren 63">
            <a:extLst>
              <a:ext uri="{FF2B5EF4-FFF2-40B4-BE49-F238E27FC236}">
                <a16:creationId xmlns:a16="http://schemas.microsoft.com/office/drawing/2014/main" id="{4A4DB578-05FD-21C2-C1CE-5AA031E71E1D}"/>
              </a:ext>
            </a:extLst>
          </p:cNvPr>
          <p:cNvGrpSpPr/>
          <p:nvPr/>
        </p:nvGrpSpPr>
        <p:grpSpPr>
          <a:xfrm>
            <a:off x="4607542" y="2980129"/>
            <a:ext cx="2687208" cy="900000"/>
            <a:chOff x="4607542" y="3233547"/>
            <a:chExt cx="2687208" cy="900000"/>
          </a:xfrm>
        </p:grpSpPr>
        <p:sp>
          <p:nvSpPr>
            <p:cNvPr id="24" name="Rechteck: gefaltete Ecke 23">
              <a:extLst>
                <a:ext uri="{FF2B5EF4-FFF2-40B4-BE49-F238E27FC236}">
                  <a16:creationId xmlns:a16="http://schemas.microsoft.com/office/drawing/2014/main" id="{A50D63C2-5573-5745-7784-83305DB797F8}"/>
                </a:ext>
              </a:extLst>
            </p:cNvPr>
            <p:cNvSpPr/>
            <p:nvPr/>
          </p:nvSpPr>
          <p:spPr>
            <a:xfrm>
              <a:off x="5494750" y="3434923"/>
              <a:ext cx="1800000" cy="540000"/>
            </a:xfrm>
            <a:prstGeom prst="foldedCorner">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lIns="72000" tIns="324000" rIns="72000" bIns="72000" rtlCol="0" anchor="ctr" anchorCtr="0">
              <a:noAutofit/>
            </a:bodyPr>
            <a:lstStyle/>
            <a:p>
              <a:pPr marL="85725"/>
              <a:r>
                <a:rPr lang="de-CH" sz="1400" dirty="0">
                  <a:solidFill>
                    <a:schemeClr val="bg1"/>
                  </a:solidFill>
                </a:rPr>
                <a:t>Roland Gröbli </a:t>
              </a:r>
              <a:r>
                <a:rPr lang="de-CH" sz="1400" dirty="0">
                  <a:solidFill>
                    <a:srgbClr val="0000FF"/>
                  </a:solidFill>
                </a:rPr>
                <a:t>*</a:t>
              </a:r>
            </a:p>
          </p:txBody>
        </p:sp>
        <p:pic>
          <p:nvPicPr>
            <p:cNvPr id="42" name="Grafik 41">
              <a:extLst>
                <a:ext uri="{FF2B5EF4-FFF2-40B4-BE49-F238E27FC236}">
                  <a16:creationId xmlns:a16="http://schemas.microsoft.com/office/drawing/2014/main" id="{6AAA258D-5312-8BCE-6C94-75AFB7668B2C}"/>
                </a:ext>
              </a:extLst>
            </p:cNvPr>
            <p:cNvPicPr>
              <a:picLocks noChangeAspect="1"/>
            </p:cNvPicPr>
            <p:nvPr/>
          </p:nvPicPr>
          <p:blipFill>
            <a:blip r:embed="rId4"/>
            <a:srcRect l="12543" t="24668" r="30506" b="-603"/>
            <a:stretch/>
          </p:blipFill>
          <p:spPr>
            <a:xfrm rot="5400000">
              <a:off x="4607542" y="3233547"/>
              <a:ext cx="900000" cy="899999"/>
            </a:xfrm>
            <a:prstGeom prst="rect">
              <a:avLst/>
            </a:prstGeom>
          </p:spPr>
        </p:pic>
      </p:grpSp>
      <p:grpSp>
        <p:nvGrpSpPr>
          <p:cNvPr id="47" name="Gruppieren 46">
            <a:extLst>
              <a:ext uri="{FF2B5EF4-FFF2-40B4-BE49-F238E27FC236}">
                <a16:creationId xmlns:a16="http://schemas.microsoft.com/office/drawing/2014/main" id="{97E57CE5-3F5A-B7CA-5246-EB9EA6446AA6}"/>
              </a:ext>
            </a:extLst>
          </p:cNvPr>
          <p:cNvGrpSpPr/>
          <p:nvPr/>
        </p:nvGrpSpPr>
        <p:grpSpPr>
          <a:xfrm>
            <a:off x="4614690" y="1825641"/>
            <a:ext cx="2700000" cy="907627"/>
            <a:chOff x="7595111" y="2070645"/>
            <a:chExt cx="2700000" cy="907627"/>
          </a:xfrm>
        </p:grpSpPr>
        <p:sp>
          <p:nvSpPr>
            <p:cNvPr id="21" name="Rechteck: gefaltete Ecke 20">
              <a:extLst>
                <a:ext uri="{FF2B5EF4-FFF2-40B4-BE49-F238E27FC236}">
                  <a16:creationId xmlns:a16="http://schemas.microsoft.com/office/drawing/2014/main" id="{356A313A-33A7-3540-1CB5-78FD7BD39AE5}"/>
                </a:ext>
              </a:extLst>
            </p:cNvPr>
            <p:cNvSpPr/>
            <p:nvPr/>
          </p:nvSpPr>
          <p:spPr>
            <a:xfrm>
              <a:off x="8495111" y="2258272"/>
              <a:ext cx="1800000" cy="540000"/>
            </a:xfrm>
            <a:prstGeom prst="foldedCorner">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lIns="72000" tIns="324000" rIns="72000" bIns="72000" rtlCol="0" anchor="ctr" anchorCtr="0">
              <a:noAutofit/>
            </a:bodyPr>
            <a:lstStyle/>
            <a:p>
              <a:pPr marL="85725"/>
              <a:r>
                <a:rPr lang="de-CH" sz="1400" dirty="0">
                  <a:solidFill>
                    <a:schemeClr val="bg1"/>
                  </a:solidFill>
                </a:rPr>
                <a:t>Sarah</a:t>
              </a:r>
              <a:r>
                <a:rPr lang="de-CH" sz="1400" b="1" dirty="0">
                  <a:solidFill>
                    <a:schemeClr val="bg1"/>
                  </a:solidFill>
                </a:rPr>
                <a:t> </a:t>
              </a:r>
              <a:r>
                <a:rPr lang="de-CH" sz="1400" dirty="0">
                  <a:solidFill>
                    <a:schemeClr val="bg1"/>
                  </a:solidFill>
                </a:rPr>
                <a:t>Silvestri </a:t>
              </a:r>
              <a:r>
                <a:rPr lang="de-CH" sz="1400" dirty="0">
                  <a:solidFill>
                    <a:srgbClr val="0000FF"/>
                  </a:solidFill>
                </a:rPr>
                <a:t>* </a:t>
              </a:r>
            </a:p>
          </p:txBody>
        </p:sp>
        <p:pic>
          <p:nvPicPr>
            <p:cNvPr id="46" name="Grafik 45">
              <a:extLst>
                <a:ext uri="{FF2B5EF4-FFF2-40B4-BE49-F238E27FC236}">
                  <a16:creationId xmlns:a16="http://schemas.microsoft.com/office/drawing/2014/main" id="{53B9029A-03F1-D47F-E3C1-1BC759650902}"/>
                </a:ext>
              </a:extLst>
            </p:cNvPr>
            <p:cNvPicPr>
              <a:picLocks noChangeAspect="1"/>
            </p:cNvPicPr>
            <p:nvPr/>
          </p:nvPicPr>
          <p:blipFill>
            <a:blip r:embed="rId5"/>
            <a:srcRect l="8381" t="10677" r="6442" b="19355"/>
            <a:stretch/>
          </p:blipFill>
          <p:spPr>
            <a:xfrm>
              <a:off x="7595111" y="2070645"/>
              <a:ext cx="900000" cy="907627"/>
            </a:xfrm>
            <a:prstGeom prst="rect">
              <a:avLst/>
            </a:prstGeom>
          </p:spPr>
        </p:pic>
      </p:grpSp>
      <p:grpSp>
        <p:nvGrpSpPr>
          <p:cNvPr id="50" name="Gruppieren 49">
            <a:extLst>
              <a:ext uri="{FF2B5EF4-FFF2-40B4-BE49-F238E27FC236}">
                <a16:creationId xmlns:a16="http://schemas.microsoft.com/office/drawing/2014/main" id="{FA260AA5-E675-A4C4-5B5A-2DC9E170B0A0}"/>
              </a:ext>
            </a:extLst>
          </p:cNvPr>
          <p:cNvGrpSpPr/>
          <p:nvPr/>
        </p:nvGrpSpPr>
        <p:grpSpPr>
          <a:xfrm>
            <a:off x="7622199" y="1817758"/>
            <a:ext cx="2687208" cy="912976"/>
            <a:chOff x="1619973" y="3249188"/>
            <a:chExt cx="2687208" cy="912976"/>
          </a:xfrm>
        </p:grpSpPr>
        <p:sp>
          <p:nvSpPr>
            <p:cNvPr id="12" name="Rechteck: gefaltete Ecke 11">
              <a:extLst>
                <a:ext uri="{FF2B5EF4-FFF2-40B4-BE49-F238E27FC236}">
                  <a16:creationId xmlns:a16="http://schemas.microsoft.com/office/drawing/2014/main" id="{EFDBFB2B-6AA7-97E2-7DBC-F75B9B9A37F4}"/>
                </a:ext>
              </a:extLst>
            </p:cNvPr>
            <p:cNvSpPr/>
            <p:nvPr/>
          </p:nvSpPr>
          <p:spPr>
            <a:xfrm>
              <a:off x="2507181" y="3443938"/>
              <a:ext cx="1800000" cy="540000"/>
            </a:xfrm>
            <a:prstGeom prst="foldedCorner">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lIns="72000" tIns="324000" rIns="72000" bIns="72000" rtlCol="0" anchor="ctr" anchorCtr="0">
              <a:noAutofit/>
            </a:bodyPr>
            <a:lstStyle/>
            <a:p>
              <a:pPr marL="85725"/>
              <a:r>
                <a:rPr lang="de-CH" sz="1400" dirty="0">
                  <a:solidFill>
                    <a:schemeClr val="bg1"/>
                  </a:solidFill>
                </a:rPr>
                <a:t>Martin</a:t>
              </a:r>
              <a:r>
                <a:rPr lang="de-CH" sz="1400" b="1" dirty="0">
                  <a:solidFill>
                    <a:schemeClr val="bg1"/>
                  </a:solidFill>
                </a:rPr>
                <a:t> </a:t>
              </a:r>
              <a:r>
                <a:rPr lang="de-CH" sz="1400" dirty="0">
                  <a:solidFill>
                    <a:schemeClr val="bg1"/>
                  </a:solidFill>
                </a:rPr>
                <a:t>Spahn </a:t>
              </a:r>
              <a:r>
                <a:rPr lang="de-CH" sz="1400" dirty="0">
                  <a:solidFill>
                    <a:srgbClr val="0000FF"/>
                  </a:solidFill>
                </a:rPr>
                <a:t>*</a:t>
              </a:r>
            </a:p>
          </p:txBody>
        </p:sp>
        <p:pic>
          <p:nvPicPr>
            <p:cNvPr id="49" name="Grafik 48">
              <a:extLst>
                <a:ext uri="{FF2B5EF4-FFF2-40B4-BE49-F238E27FC236}">
                  <a16:creationId xmlns:a16="http://schemas.microsoft.com/office/drawing/2014/main" id="{51CDA527-E141-0DFB-EDCE-66A813151B41}"/>
                </a:ext>
              </a:extLst>
            </p:cNvPr>
            <p:cNvPicPr>
              <a:picLocks noChangeAspect="1"/>
            </p:cNvPicPr>
            <p:nvPr/>
          </p:nvPicPr>
          <p:blipFill>
            <a:blip r:embed="rId6"/>
            <a:srcRect l="2368" t="15260" r="2541" b="13346"/>
            <a:stretch/>
          </p:blipFill>
          <p:spPr>
            <a:xfrm>
              <a:off x="1619973" y="3249188"/>
              <a:ext cx="900000" cy="912976"/>
            </a:xfrm>
            <a:prstGeom prst="rect">
              <a:avLst/>
            </a:prstGeom>
          </p:spPr>
        </p:pic>
      </p:grpSp>
      <p:grpSp>
        <p:nvGrpSpPr>
          <p:cNvPr id="65" name="Gruppieren 64">
            <a:extLst>
              <a:ext uri="{FF2B5EF4-FFF2-40B4-BE49-F238E27FC236}">
                <a16:creationId xmlns:a16="http://schemas.microsoft.com/office/drawing/2014/main" id="{1C8FC04F-0702-DF7A-8C44-8043B422C5EB}"/>
              </a:ext>
            </a:extLst>
          </p:cNvPr>
          <p:cNvGrpSpPr/>
          <p:nvPr/>
        </p:nvGrpSpPr>
        <p:grpSpPr>
          <a:xfrm>
            <a:off x="7551712" y="2980128"/>
            <a:ext cx="2754580" cy="908661"/>
            <a:chOff x="7551712" y="3233546"/>
            <a:chExt cx="2754580" cy="908661"/>
          </a:xfrm>
        </p:grpSpPr>
        <p:sp>
          <p:nvSpPr>
            <p:cNvPr id="15" name="Rechteck: gefaltete Ecke 14">
              <a:extLst>
                <a:ext uri="{FF2B5EF4-FFF2-40B4-BE49-F238E27FC236}">
                  <a16:creationId xmlns:a16="http://schemas.microsoft.com/office/drawing/2014/main" id="{E8389AB8-A83D-F38A-0625-A98D8727BCE3}"/>
                </a:ext>
              </a:extLst>
            </p:cNvPr>
            <p:cNvSpPr/>
            <p:nvPr/>
          </p:nvSpPr>
          <p:spPr>
            <a:xfrm>
              <a:off x="8506292" y="3438146"/>
              <a:ext cx="1800000" cy="540000"/>
            </a:xfrm>
            <a:prstGeom prst="foldedCorner">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lIns="72000" tIns="324000" rIns="72000" bIns="72000" rtlCol="0" anchor="ctr" anchorCtr="0">
              <a:noAutofit/>
            </a:bodyPr>
            <a:lstStyle/>
            <a:p>
              <a:pPr marL="85725"/>
              <a:r>
                <a:rPr lang="de-CH" sz="1400" dirty="0">
                  <a:solidFill>
                    <a:schemeClr val="bg1"/>
                  </a:solidFill>
                </a:rPr>
                <a:t>Nina Berger </a:t>
              </a:r>
              <a:r>
                <a:rPr lang="de-CH" sz="1400" dirty="0">
                  <a:solidFill>
                    <a:srgbClr val="0000FF"/>
                  </a:solidFill>
                </a:rPr>
                <a:t>*</a:t>
              </a:r>
              <a:endParaRPr lang="de-CH" sz="1400" dirty="0">
                <a:solidFill>
                  <a:schemeClr val="bg1"/>
                </a:solidFill>
              </a:endParaRPr>
            </a:p>
          </p:txBody>
        </p:sp>
        <p:pic>
          <p:nvPicPr>
            <p:cNvPr id="52" name="Grafik 51">
              <a:extLst>
                <a:ext uri="{FF2B5EF4-FFF2-40B4-BE49-F238E27FC236}">
                  <a16:creationId xmlns:a16="http://schemas.microsoft.com/office/drawing/2014/main" id="{07CDF9D1-9F69-D535-E89E-F9D101A7C02C}"/>
                </a:ext>
              </a:extLst>
            </p:cNvPr>
            <p:cNvPicPr>
              <a:picLocks noChangeAspect="1"/>
            </p:cNvPicPr>
            <p:nvPr/>
          </p:nvPicPr>
          <p:blipFill>
            <a:blip r:embed="rId7"/>
            <a:srcRect l="-6705" t="7787" r="6420" b="14435"/>
            <a:stretch/>
          </p:blipFill>
          <p:spPr>
            <a:xfrm>
              <a:off x="7551712" y="3233546"/>
              <a:ext cx="952669" cy="908661"/>
            </a:xfrm>
            <a:prstGeom prst="rect">
              <a:avLst/>
            </a:prstGeom>
          </p:spPr>
        </p:pic>
      </p:grpSp>
      <p:grpSp>
        <p:nvGrpSpPr>
          <p:cNvPr id="66" name="Gruppieren 65">
            <a:extLst>
              <a:ext uri="{FF2B5EF4-FFF2-40B4-BE49-F238E27FC236}">
                <a16:creationId xmlns:a16="http://schemas.microsoft.com/office/drawing/2014/main" id="{713D210F-A856-E75D-2DE1-9933C7965F48}"/>
              </a:ext>
            </a:extLst>
          </p:cNvPr>
          <p:cNvGrpSpPr/>
          <p:nvPr/>
        </p:nvGrpSpPr>
        <p:grpSpPr>
          <a:xfrm>
            <a:off x="1550323" y="4108604"/>
            <a:ext cx="2744066" cy="864000"/>
            <a:chOff x="1552578" y="4434559"/>
            <a:chExt cx="2744066" cy="864000"/>
          </a:xfrm>
        </p:grpSpPr>
        <p:sp>
          <p:nvSpPr>
            <p:cNvPr id="18" name="Rechteck: gefaltete Ecke 17">
              <a:extLst>
                <a:ext uri="{FF2B5EF4-FFF2-40B4-BE49-F238E27FC236}">
                  <a16:creationId xmlns:a16="http://schemas.microsoft.com/office/drawing/2014/main" id="{D889B5A8-7E38-F4B1-B816-78C0C651D70C}"/>
                </a:ext>
              </a:extLst>
            </p:cNvPr>
            <p:cNvSpPr/>
            <p:nvPr/>
          </p:nvSpPr>
          <p:spPr>
            <a:xfrm>
              <a:off x="2496644" y="4625423"/>
              <a:ext cx="1800000" cy="540000"/>
            </a:xfrm>
            <a:prstGeom prst="foldedCorner">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lIns="72000" tIns="324000" rIns="72000" bIns="72000" rtlCol="0" anchor="ctr" anchorCtr="0">
              <a:noAutofit/>
            </a:bodyPr>
            <a:lstStyle/>
            <a:p>
              <a:pPr marL="85725"/>
              <a:r>
                <a:rPr lang="de-CH" sz="1400" dirty="0">
                  <a:solidFill>
                    <a:schemeClr val="bg1"/>
                  </a:solidFill>
                </a:rPr>
                <a:t>Marco</a:t>
              </a:r>
              <a:r>
                <a:rPr lang="de-CH" sz="1400" b="1" dirty="0">
                  <a:solidFill>
                    <a:schemeClr val="bg1"/>
                  </a:solidFill>
                </a:rPr>
                <a:t> </a:t>
              </a:r>
              <a:r>
                <a:rPr lang="de-CH" sz="1400" dirty="0">
                  <a:solidFill>
                    <a:schemeClr val="bg1"/>
                  </a:solidFill>
                </a:rPr>
                <a:t>Hotz </a:t>
              </a:r>
              <a:r>
                <a:rPr lang="de-CH" sz="1400" dirty="0">
                  <a:solidFill>
                    <a:srgbClr val="0000FF"/>
                  </a:solidFill>
                </a:rPr>
                <a:t>*</a:t>
              </a:r>
              <a:endParaRPr lang="de-CH" sz="1400" dirty="0">
                <a:solidFill>
                  <a:schemeClr val="bg1"/>
                </a:solidFill>
              </a:endParaRPr>
            </a:p>
          </p:txBody>
        </p:sp>
        <p:pic>
          <p:nvPicPr>
            <p:cNvPr id="56" name="Grafik 55">
              <a:extLst>
                <a:ext uri="{FF2B5EF4-FFF2-40B4-BE49-F238E27FC236}">
                  <a16:creationId xmlns:a16="http://schemas.microsoft.com/office/drawing/2014/main" id="{AB74C725-A244-9830-BC88-62F2628B538C}"/>
                </a:ext>
              </a:extLst>
            </p:cNvPr>
            <p:cNvPicPr>
              <a:picLocks noChangeAspect="1"/>
            </p:cNvPicPr>
            <p:nvPr/>
          </p:nvPicPr>
          <p:blipFill>
            <a:blip r:embed="rId8"/>
            <a:srcRect l="-6008" t="10947" r="-3257" b="14626"/>
            <a:stretch/>
          </p:blipFill>
          <p:spPr>
            <a:xfrm>
              <a:off x="1552578" y="4434559"/>
              <a:ext cx="998023" cy="864000"/>
            </a:xfrm>
            <a:prstGeom prst="rect">
              <a:avLst/>
            </a:prstGeom>
          </p:spPr>
        </p:pic>
      </p:grpSp>
      <p:grpSp>
        <p:nvGrpSpPr>
          <p:cNvPr id="67" name="Gruppieren 66">
            <a:extLst>
              <a:ext uri="{FF2B5EF4-FFF2-40B4-BE49-F238E27FC236}">
                <a16:creationId xmlns:a16="http://schemas.microsoft.com/office/drawing/2014/main" id="{104D232B-D606-F8C7-2E9C-09EE784AFD48}"/>
              </a:ext>
            </a:extLst>
          </p:cNvPr>
          <p:cNvGrpSpPr/>
          <p:nvPr/>
        </p:nvGrpSpPr>
        <p:grpSpPr>
          <a:xfrm>
            <a:off x="4605287" y="4128468"/>
            <a:ext cx="2687208" cy="882000"/>
            <a:chOff x="4607542" y="4454423"/>
            <a:chExt cx="2687208" cy="882000"/>
          </a:xfrm>
        </p:grpSpPr>
        <p:sp>
          <p:nvSpPr>
            <p:cNvPr id="33" name="Rechteck: gefaltete Ecke 32">
              <a:extLst>
                <a:ext uri="{FF2B5EF4-FFF2-40B4-BE49-F238E27FC236}">
                  <a16:creationId xmlns:a16="http://schemas.microsoft.com/office/drawing/2014/main" id="{1C9B88F3-4561-2C63-7087-1C3411F7ABF7}"/>
                </a:ext>
              </a:extLst>
            </p:cNvPr>
            <p:cNvSpPr/>
            <p:nvPr/>
          </p:nvSpPr>
          <p:spPr>
            <a:xfrm>
              <a:off x="5494750" y="4628871"/>
              <a:ext cx="1800000" cy="540000"/>
            </a:xfrm>
            <a:prstGeom prst="foldedCorner">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lIns="72000" tIns="324000" rIns="72000" bIns="72000" rtlCol="0" anchor="ctr" anchorCtr="0">
              <a:noAutofit/>
            </a:bodyPr>
            <a:lstStyle/>
            <a:p>
              <a:pPr marL="85725"/>
              <a:r>
                <a:rPr lang="de-CH" sz="1400" dirty="0">
                  <a:solidFill>
                    <a:schemeClr val="bg1"/>
                  </a:solidFill>
                </a:rPr>
                <a:t>Magali</a:t>
              </a:r>
              <a:r>
                <a:rPr lang="de-CH" sz="1400" b="1" dirty="0">
                  <a:solidFill>
                    <a:schemeClr val="bg1"/>
                  </a:solidFill>
                </a:rPr>
                <a:t> </a:t>
              </a:r>
              <a:r>
                <a:rPr lang="de-CH" sz="1400" dirty="0">
                  <a:solidFill>
                    <a:schemeClr val="bg1"/>
                  </a:solidFill>
                </a:rPr>
                <a:t>Siemen</a:t>
              </a:r>
            </a:p>
          </p:txBody>
        </p:sp>
        <p:pic>
          <p:nvPicPr>
            <p:cNvPr id="59" name="Grafik 58">
              <a:extLst>
                <a:ext uri="{FF2B5EF4-FFF2-40B4-BE49-F238E27FC236}">
                  <a16:creationId xmlns:a16="http://schemas.microsoft.com/office/drawing/2014/main" id="{5D41A1B2-20B8-C26B-F64F-694682DCEB09}"/>
                </a:ext>
              </a:extLst>
            </p:cNvPr>
            <p:cNvPicPr>
              <a:picLocks noChangeAspect="1"/>
            </p:cNvPicPr>
            <p:nvPr/>
          </p:nvPicPr>
          <p:blipFill>
            <a:blip r:embed="rId9"/>
            <a:srcRect l="-673" t="12685" r="4828" b="13975"/>
            <a:stretch/>
          </p:blipFill>
          <p:spPr>
            <a:xfrm>
              <a:off x="4607542" y="4454423"/>
              <a:ext cx="882000" cy="882000"/>
            </a:xfrm>
            <a:prstGeom prst="rect">
              <a:avLst/>
            </a:prstGeom>
          </p:spPr>
        </p:pic>
      </p:grpSp>
      <p:grpSp>
        <p:nvGrpSpPr>
          <p:cNvPr id="63" name="Gruppieren 62">
            <a:extLst>
              <a:ext uri="{FF2B5EF4-FFF2-40B4-BE49-F238E27FC236}">
                <a16:creationId xmlns:a16="http://schemas.microsoft.com/office/drawing/2014/main" id="{47F2F75C-327C-C4C9-E14A-1C672D0014B1}"/>
              </a:ext>
            </a:extLst>
          </p:cNvPr>
          <p:cNvGrpSpPr/>
          <p:nvPr/>
        </p:nvGrpSpPr>
        <p:grpSpPr>
          <a:xfrm>
            <a:off x="1607181" y="2980128"/>
            <a:ext cx="2689463" cy="902953"/>
            <a:chOff x="1607181" y="3233546"/>
            <a:chExt cx="2689463" cy="902953"/>
          </a:xfrm>
        </p:grpSpPr>
        <p:sp>
          <p:nvSpPr>
            <p:cNvPr id="27" name="Rechteck: gefaltete Ecke 26">
              <a:extLst>
                <a:ext uri="{FF2B5EF4-FFF2-40B4-BE49-F238E27FC236}">
                  <a16:creationId xmlns:a16="http://schemas.microsoft.com/office/drawing/2014/main" id="{BCD39848-49AC-CE9B-A974-1C5EE7DF07EF}"/>
                </a:ext>
              </a:extLst>
            </p:cNvPr>
            <p:cNvSpPr/>
            <p:nvPr/>
          </p:nvSpPr>
          <p:spPr>
            <a:xfrm>
              <a:off x="2496644" y="3434923"/>
              <a:ext cx="1800000" cy="540000"/>
            </a:xfrm>
            <a:prstGeom prst="foldedCorner">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lIns="72000" tIns="324000" rIns="72000" bIns="72000" rtlCol="0" anchor="ctr" anchorCtr="0">
              <a:noAutofit/>
            </a:bodyPr>
            <a:lstStyle/>
            <a:p>
              <a:pPr marL="85725"/>
              <a:r>
                <a:rPr lang="de-CH" sz="1400" dirty="0">
                  <a:solidFill>
                    <a:schemeClr val="bg1"/>
                  </a:solidFill>
                </a:rPr>
                <a:t>Markus</a:t>
              </a:r>
              <a:r>
                <a:rPr lang="de-CH" sz="1400" b="1" dirty="0">
                  <a:solidFill>
                    <a:schemeClr val="bg1"/>
                  </a:solidFill>
                </a:rPr>
                <a:t> </a:t>
              </a:r>
              <a:r>
                <a:rPr lang="de-CH" sz="1400" dirty="0">
                  <a:solidFill>
                    <a:schemeClr val="bg1"/>
                  </a:solidFill>
                </a:rPr>
                <a:t>Portner </a:t>
              </a:r>
              <a:r>
                <a:rPr lang="de-CH" sz="1400" dirty="0">
                  <a:solidFill>
                    <a:srgbClr val="0000FF"/>
                  </a:solidFill>
                </a:rPr>
                <a:t>*</a:t>
              </a:r>
            </a:p>
          </p:txBody>
        </p:sp>
        <p:pic>
          <p:nvPicPr>
            <p:cNvPr id="62" name="Grafik 61">
              <a:extLst>
                <a:ext uri="{FF2B5EF4-FFF2-40B4-BE49-F238E27FC236}">
                  <a16:creationId xmlns:a16="http://schemas.microsoft.com/office/drawing/2014/main" id="{FFB6B29B-1B39-ADFA-1BB3-95BF9324F93C}"/>
                </a:ext>
              </a:extLst>
            </p:cNvPr>
            <p:cNvPicPr>
              <a:picLocks noChangeAspect="1"/>
            </p:cNvPicPr>
            <p:nvPr/>
          </p:nvPicPr>
          <p:blipFill>
            <a:blip r:embed="rId10"/>
            <a:srcRect l="-1099" t="16117" r="1445" b="7190"/>
            <a:stretch/>
          </p:blipFill>
          <p:spPr>
            <a:xfrm>
              <a:off x="1607181" y="3233546"/>
              <a:ext cx="900000" cy="902953"/>
            </a:xfrm>
            <a:prstGeom prst="rect">
              <a:avLst/>
            </a:prstGeom>
          </p:spPr>
        </p:pic>
      </p:grpSp>
      <p:grpSp>
        <p:nvGrpSpPr>
          <p:cNvPr id="70" name="Gruppieren 69">
            <a:extLst>
              <a:ext uri="{FF2B5EF4-FFF2-40B4-BE49-F238E27FC236}">
                <a16:creationId xmlns:a16="http://schemas.microsoft.com/office/drawing/2014/main" id="{5B1F981B-0E04-84F2-E064-8C76C2B82F90}"/>
              </a:ext>
            </a:extLst>
          </p:cNvPr>
          <p:cNvGrpSpPr/>
          <p:nvPr/>
        </p:nvGrpSpPr>
        <p:grpSpPr>
          <a:xfrm>
            <a:off x="7619944" y="4106185"/>
            <a:ext cx="2700000" cy="899999"/>
            <a:chOff x="7622199" y="4432140"/>
            <a:chExt cx="2700000" cy="899999"/>
          </a:xfrm>
        </p:grpSpPr>
        <p:sp>
          <p:nvSpPr>
            <p:cNvPr id="30" name="Rechteck: gefaltete Ecke 29">
              <a:extLst>
                <a:ext uri="{FF2B5EF4-FFF2-40B4-BE49-F238E27FC236}">
                  <a16:creationId xmlns:a16="http://schemas.microsoft.com/office/drawing/2014/main" id="{0C344E8A-47AC-8A68-BC45-0690EF16640E}"/>
                </a:ext>
              </a:extLst>
            </p:cNvPr>
            <p:cNvSpPr/>
            <p:nvPr/>
          </p:nvSpPr>
          <p:spPr>
            <a:xfrm>
              <a:off x="8522199" y="4625423"/>
              <a:ext cx="1800000" cy="540000"/>
            </a:xfrm>
            <a:prstGeom prst="foldedCorner">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lIns="72000" tIns="324000" rIns="72000" bIns="72000" rtlCol="0" anchor="ctr" anchorCtr="0">
              <a:noAutofit/>
            </a:bodyPr>
            <a:lstStyle/>
            <a:p>
              <a:pPr marL="85725"/>
              <a:r>
                <a:rPr lang="de-CH" sz="1400" dirty="0">
                  <a:solidFill>
                    <a:schemeClr val="bg1"/>
                  </a:solidFill>
                </a:rPr>
                <a:t>Urs Schweizer</a:t>
              </a:r>
            </a:p>
          </p:txBody>
        </p:sp>
        <p:pic>
          <p:nvPicPr>
            <p:cNvPr id="69" name="Grafik 68">
              <a:extLst>
                <a:ext uri="{FF2B5EF4-FFF2-40B4-BE49-F238E27FC236}">
                  <a16:creationId xmlns:a16="http://schemas.microsoft.com/office/drawing/2014/main" id="{5088EDE9-EA0E-A7FD-A2FB-1B8A66B6BF76}"/>
                </a:ext>
              </a:extLst>
            </p:cNvPr>
            <p:cNvPicPr>
              <a:picLocks noChangeAspect="1"/>
            </p:cNvPicPr>
            <p:nvPr/>
          </p:nvPicPr>
          <p:blipFill>
            <a:blip r:embed="rId11"/>
            <a:srcRect l="7783" t="10679" b="14009"/>
            <a:stretch/>
          </p:blipFill>
          <p:spPr>
            <a:xfrm>
              <a:off x="7622199" y="4432140"/>
              <a:ext cx="900000" cy="899999"/>
            </a:xfrm>
            <a:prstGeom prst="rect">
              <a:avLst/>
            </a:prstGeom>
          </p:spPr>
        </p:pic>
      </p:grpSp>
      <p:grpSp>
        <p:nvGrpSpPr>
          <p:cNvPr id="74" name="Gruppieren 73">
            <a:extLst>
              <a:ext uri="{FF2B5EF4-FFF2-40B4-BE49-F238E27FC236}">
                <a16:creationId xmlns:a16="http://schemas.microsoft.com/office/drawing/2014/main" id="{AD7B00E8-212A-5BBA-9193-94C6DC5400F2}"/>
              </a:ext>
            </a:extLst>
          </p:cNvPr>
          <p:cNvGrpSpPr/>
          <p:nvPr/>
        </p:nvGrpSpPr>
        <p:grpSpPr>
          <a:xfrm>
            <a:off x="1594389" y="5242891"/>
            <a:ext cx="2700000" cy="932248"/>
            <a:chOff x="1607181" y="5615022"/>
            <a:chExt cx="2700000" cy="932248"/>
          </a:xfrm>
        </p:grpSpPr>
        <p:sp>
          <p:nvSpPr>
            <p:cNvPr id="39" name="Rechteck: gefaltete Ecke 38">
              <a:extLst>
                <a:ext uri="{FF2B5EF4-FFF2-40B4-BE49-F238E27FC236}">
                  <a16:creationId xmlns:a16="http://schemas.microsoft.com/office/drawing/2014/main" id="{16F46BC4-1D36-9607-7D20-517EEA68CE7B}"/>
                </a:ext>
              </a:extLst>
            </p:cNvPr>
            <p:cNvSpPr/>
            <p:nvPr/>
          </p:nvSpPr>
          <p:spPr>
            <a:xfrm>
              <a:off x="2507181" y="5811146"/>
              <a:ext cx="1800000" cy="540000"/>
            </a:xfrm>
            <a:prstGeom prst="foldedCorner">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lIns="72000" tIns="324000" rIns="72000" bIns="72000" rtlCol="0" anchor="ctr" anchorCtr="0">
              <a:noAutofit/>
            </a:bodyPr>
            <a:lstStyle/>
            <a:p>
              <a:pPr marL="85725"/>
              <a:r>
                <a:rPr lang="de-CH" sz="1400" dirty="0">
                  <a:solidFill>
                    <a:schemeClr val="bg1"/>
                  </a:solidFill>
                </a:rPr>
                <a:t>Claude</a:t>
              </a:r>
              <a:r>
                <a:rPr lang="de-CH" sz="1400" b="1" dirty="0">
                  <a:solidFill>
                    <a:schemeClr val="bg1"/>
                  </a:solidFill>
                </a:rPr>
                <a:t> </a:t>
              </a:r>
              <a:r>
                <a:rPr lang="de-CH" sz="1400" dirty="0">
                  <a:solidFill>
                    <a:schemeClr val="bg1"/>
                  </a:solidFill>
                </a:rPr>
                <a:t>Meier</a:t>
              </a:r>
            </a:p>
          </p:txBody>
        </p:sp>
        <p:pic>
          <p:nvPicPr>
            <p:cNvPr id="73" name="Grafik 72">
              <a:extLst>
                <a:ext uri="{FF2B5EF4-FFF2-40B4-BE49-F238E27FC236}">
                  <a16:creationId xmlns:a16="http://schemas.microsoft.com/office/drawing/2014/main" id="{11B468DD-3818-37BC-E5C4-A784616440AA}"/>
                </a:ext>
              </a:extLst>
            </p:cNvPr>
            <p:cNvPicPr>
              <a:picLocks noChangeAspect="1"/>
            </p:cNvPicPr>
            <p:nvPr/>
          </p:nvPicPr>
          <p:blipFill>
            <a:blip r:embed="rId12"/>
            <a:srcRect l="7560" t="9949" r="6279" b="13637"/>
            <a:stretch/>
          </p:blipFill>
          <p:spPr>
            <a:xfrm>
              <a:off x="1607181" y="5615022"/>
              <a:ext cx="900000" cy="932248"/>
            </a:xfrm>
            <a:prstGeom prst="rect">
              <a:avLst/>
            </a:prstGeom>
          </p:spPr>
        </p:pic>
      </p:grpSp>
      <p:grpSp>
        <p:nvGrpSpPr>
          <p:cNvPr id="77" name="Gruppieren 76">
            <a:extLst>
              <a:ext uri="{FF2B5EF4-FFF2-40B4-BE49-F238E27FC236}">
                <a16:creationId xmlns:a16="http://schemas.microsoft.com/office/drawing/2014/main" id="{D564F2E0-84BC-37B1-D200-A69441D13C17}"/>
              </a:ext>
            </a:extLst>
          </p:cNvPr>
          <p:cNvGrpSpPr/>
          <p:nvPr/>
        </p:nvGrpSpPr>
        <p:grpSpPr>
          <a:xfrm>
            <a:off x="4576750" y="5241178"/>
            <a:ext cx="2700000" cy="933961"/>
            <a:chOff x="4589542" y="5613309"/>
            <a:chExt cx="2700000" cy="933961"/>
          </a:xfrm>
        </p:grpSpPr>
        <p:sp>
          <p:nvSpPr>
            <p:cNvPr id="36" name="Rechteck: gefaltete Ecke 35">
              <a:extLst>
                <a:ext uri="{FF2B5EF4-FFF2-40B4-BE49-F238E27FC236}">
                  <a16:creationId xmlns:a16="http://schemas.microsoft.com/office/drawing/2014/main" id="{A153C9BD-CA76-8812-D4F4-4E9DE2B2FBB8}"/>
                </a:ext>
              </a:extLst>
            </p:cNvPr>
            <p:cNvSpPr/>
            <p:nvPr/>
          </p:nvSpPr>
          <p:spPr>
            <a:xfrm>
              <a:off x="5489542" y="5815845"/>
              <a:ext cx="1800000" cy="540000"/>
            </a:xfrm>
            <a:prstGeom prst="foldedCorner">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lIns="72000" tIns="324000" rIns="72000" bIns="72000" rtlCol="0" anchor="ctr" anchorCtr="0">
              <a:noAutofit/>
            </a:bodyPr>
            <a:lstStyle/>
            <a:p>
              <a:pPr marL="85725"/>
              <a:r>
                <a:rPr lang="de-CH" sz="1400" dirty="0">
                  <a:solidFill>
                    <a:schemeClr val="bg1"/>
                  </a:solidFill>
                </a:rPr>
                <a:t>Esther</a:t>
              </a:r>
              <a:r>
                <a:rPr lang="de-CH" sz="1400" b="1" dirty="0">
                  <a:solidFill>
                    <a:schemeClr val="bg1"/>
                  </a:solidFill>
                </a:rPr>
                <a:t> </a:t>
              </a:r>
              <a:r>
                <a:rPr lang="de-CH" sz="1400" dirty="0">
                  <a:solidFill>
                    <a:schemeClr val="bg1"/>
                  </a:solidFill>
                </a:rPr>
                <a:t>Weiss</a:t>
              </a:r>
            </a:p>
          </p:txBody>
        </p:sp>
        <p:pic>
          <p:nvPicPr>
            <p:cNvPr id="76" name="Grafik 75">
              <a:extLst>
                <a:ext uri="{FF2B5EF4-FFF2-40B4-BE49-F238E27FC236}">
                  <a16:creationId xmlns:a16="http://schemas.microsoft.com/office/drawing/2014/main" id="{454E4CDA-3909-A034-4667-D45F82AA6243}"/>
                </a:ext>
              </a:extLst>
            </p:cNvPr>
            <p:cNvPicPr>
              <a:picLocks noChangeAspect="1"/>
            </p:cNvPicPr>
            <p:nvPr/>
          </p:nvPicPr>
          <p:blipFill>
            <a:blip r:embed="rId13"/>
            <a:srcRect l="9715" t="6969" r="5089" b="19418"/>
            <a:stretch/>
          </p:blipFill>
          <p:spPr>
            <a:xfrm>
              <a:off x="4589542" y="5613309"/>
              <a:ext cx="900000" cy="933961"/>
            </a:xfrm>
            <a:prstGeom prst="rect">
              <a:avLst/>
            </a:prstGeom>
          </p:spPr>
        </p:pic>
      </p:grpSp>
      <p:sp>
        <p:nvSpPr>
          <p:cNvPr id="3" name="Textfeld 2">
            <a:extLst>
              <a:ext uri="{FF2B5EF4-FFF2-40B4-BE49-F238E27FC236}">
                <a16:creationId xmlns:a16="http://schemas.microsoft.com/office/drawing/2014/main" id="{DAA5F1B5-2D6F-58DB-5ECD-0040CA897945}"/>
              </a:ext>
            </a:extLst>
          </p:cNvPr>
          <p:cNvSpPr txBox="1"/>
          <p:nvPr/>
        </p:nvSpPr>
        <p:spPr>
          <a:xfrm>
            <a:off x="2519538" y="2550724"/>
            <a:ext cx="1746043" cy="226591"/>
          </a:xfrm>
          <a:prstGeom prst="rect">
            <a:avLst/>
          </a:prstGeom>
          <a:noFill/>
        </p:spPr>
        <p:txBody>
          <a:bodyPr wrap="square" lIns="36000" tIns="36000" rIns="36000" bIns="36000" rtlCol="0">
            <a:spAutoFit/>
          </a:bodyPr>
          <a:lstStyle/>
          <a:p>
            <a:r>
              <a:rPr lang="de-DE" sz="1000" dirty="0">
                <a:solidFill>
                  <a:schemeClr val="bg1"/>
                </a:solidFill>
              </a:rPr>
              <a:t>OK-Präsident, Dorffest</a:t>
            </a:r>
            <a:endParaRPr lang="de-CH" sz="1000" dirty="0">
              <a:solidFill>
                <a:schemeClr val="bg1"/>
              </a:solidFill>
            </a:endParaRPr>
          </a:p>
        </p:txBody>
      </p:sp>
      <p:sp>
        <p:nvSpPr>
          <p:cNvPr id="4" name="Textfeld 3">
            <a:extLst>
              <a:ext uri="{FF2B5EF4-FFF2-40B4-BE49-F238E27FC236}">
                <a16:creationId xmlns:a16="http://schemas.microsoft.com/office/drawing/2014/main" id="{3C77B90F-2181-8C95-D2B8-9BB7C4E37460}"/>
              </a:ext>
            </a:extLst>
          </p:cNvPr>
          <p:cNvSpPr txBox="1"/>
          <p:nvPr/>
        </p:nvSpPr>
        <p:spPr>
          <a:xfrm>
            <a:off x="5529311" y="2578948"/>
            <a:ext cx="1746043" cy="226591"/>
          </a:xfrm>
          <a:prstGeom prst="rect">
            <a:avLst/>
          </a:prstGeom>
          <a:noFill/>
        </p:spPr>
        <p:txBody>
          <a:bodyPr wrap="square" lIns="36000" tIns="36000" rIns="36000" bIns="36000" rtlCol="0">
            <a:spAutoFit/>
          </a:bodyPr>
          <a:lstStyle/>
          <a:p>
            <a:r>
              <a:rPr lang="de-DE" sz="1000" dirty="0">
                <a:solidFill>
                  <a:schemeClr val="bg1"/>
                </a:solidFill>
              </a:rPr>
              <a:t>Vizepräsidentin, Marketing</a:t>
            </a:r>
            <a:endParaRPr lang="de-CH" sz="1000" dirty="0">
              <a:solidFill>
                <a:schemeClr val="bg1"/>
              </a:solidFill>
            </a:endParaRPr>
          </a:p>
        </p:txBody>
      </p:sp>
      <p:sp>
        <p:nvSpPr>
          <p:cNvPr id="5" name="Textfeld 4">
            <a:extLst>
              <a:ext uri="{FF2B5EF4-FFF2-40B4-BE49-F238E27FC236}">
                <a16:creationId xmlns:a16="http://schemas.microsoft.com/office/drawing/2014/main" id="{8CA96274-1931-8784-C571-FE92AE2239EB}"/>
              </a:ext>
            </a:extLst>
          </p:cNvPr>
          <p:cNvSpPr txBox="1"/>
          <p:nvPr/>
        </p:nvSpPr>
        <p:spPr>
          <a:xfrm>
            <a:off x="8519934" y="2574464"/>
            <a:ext cx="1746043" cy="226591"/>
          </a:xfrm>
          <a:prstGeom prst="rect">
            <a:avLst/>
          </a:prstGeom>
          <a:noFill/>
        </p:spPr>
        <p:txBody>
          <a:bodyPr wrap="square" lIns="36000" tIns="36000" rIns="36000" bIns="36000" rtlCol="0">
            <a:spAutoFit/>
          </a:bodyPr>
          <a:lstStyle/>
          <a:p>
            <a:r>
              <a:rPr lang="de-DE" sz="1000" dirty="0">
                <a:solidFill>
                  <a:schemeClr val="bg1"/>
                </a:solidFill>
              </a:rPr>
              <a:t>Vizepräsident, Infrastruktur</a:t>
            </a:r>
            <a:endParaRPr lang="de-CH" sz="1000" dirty="0">
              <a:solidFill>
                <a:schemeClr val="bg1"/>
              </a:solidFill>
            </a:endParaRPr>
          </a:p>
        </p:txBody>
      </p:sp>
      <p:sp>
        <p:nvSpPr>
          <p:cNvPr id="6" name="Textfeld 5">
            <a:extLst>
              <a:ext uri="{FF2B5EF4-FFF2-40B4-BE49-F238E27FC236}">
                <a16:creationId xmlns:a16="http://schemas.microsoft.com/office/drawing/2014/main" id="{D4196AE3-114D-8754-D6F7-51A0C4C16843}"/>
              </a:ext>
            </a:extLst>
          </p:cNvPr>
          <p:cNvSpPr txBox="1"/>
          <p:nvPr/>
        </p:nvSpPr>
        <p:spPr>
          <a:xfrm>
            <a:off x="2519103" y="3735415"/>
            <a:ext cx="1746043" cy="226591"/>
          </a:xfrm>
          <a:prstGeom prst="rect">
            <a:avLst/>
          </a:prstGeom>
          <a:noFill/>
        </p:spPr>
        <p:txBody>
          <a:bodyPr wrap="square" lIns="36000" tIns="36000" rIns="36000" bIns="36000" rtlCol="0">
            <a:spAutoFit/>
          </a:bodyPr>
          <a:lstStyle/>
          <a:p>
            <a:r>
              <a:rPr lang="de-DE" sz="1000" dirty="0">
                <a:solidFill>
                  <a:schemeClr val="bg1"/>
                </a:solidFill>
              </a:rPr>
              <a:t>Finanzen / IT</a:t>
            </a:r>
            <a:endParaRPr lang="de-CH" sz="1000" dirty="0">
              <a:solidFill>
                <a:schemeClr val="bg1"/>
              </a:solidFill>
            </a:endParaRPr>
          </a:p>
        </p:txBody>
      </p:sp>
      <p:sp>
        <p:nvSpPr>
          <p:cNvPr id="8" name="Textfeld 7">
            <a:extLst>
              <a:ext uri="{FF2B5EF4-FFF2-40B4-BE49-F238E27FC236}">
                <a16:creationId xmlns:a16="http://schemas.microsoft.com/office/drawing/2014/main" id="{4183BCE9-F81E-84E5-0C2F-55136ECA8573}"/>
              </a:ext>
            </a:extLst>
          </p:cNvPr>
          <p:cNvSpPr txBox="1"/>
          <p:nvPr/>
        </p:nvSpPr>
        <p:spPr>
          <a:xfrm>
            <a:off x="5528124" y="3720993"/>
            <a:ext cx="1746043" cy="226591"/>
          </a:xfrm>
          <a:prstGeom prst="rect">
            <a:avLst/>
          </a:prstGeom>
          <a:noFill/>
        </p:spPr>
        <p:txBody>
          <a:bodyPr wrap="square" lIns="36000" tIns="36000" rIns="36000" bIns="36000" rtlCol="0">
            <a:spAutoFit/>
          </a:bodyPr>
          <a:lstStyle/>
          <a:p>
            <a:r>
              <a:rPr lang="de-DE" sz="1000" dirty="0">
                <a:solidFill>
                  <a:schemeClr val="bg1"/>
                </a:solidFill>
              </a:rPr>
              <a:t>Sekretariat / Medien</a:t>
            </a:r>
            <a:endParaRPr lang="de-CH" sz="1000" dirty="0">
              <a:solidFill>
                <a:schemeClr val="bg1"/>
              </a:solidFill>
            </a:endParaRPr>
          </a:p>
        </p:txBody>
      </p:sp>
      <p:sp>
        <p:nvSpPr>
          <p:cNvPr id="10" name="Textfeld 9">
            <a:extLst>
              <a:ext uri="{FF2B5EF4-FFF2-40B4-BE49-F238E27FC236}">
                <a16:creationId xmlns:a16="http://schemas.microsoft.com/office/drawing/2014/main" id="{706EAB27-EBC7-599F-FB68-4587E3153EC3}"/>
              </a:ext>
            </a:extLst>
          </p:cNvPr>
          <p:cNvSpPr txBox="1"/>
          <p:nvPr/>
        </p:nvSpPr>
        <p:spPr>
          <a:xfrm>
            <a:off x="2519538" y="4833168"/>
            <a:ext cx="1746043" cy="226591"/>
          </a:xfrm>
          <a:prstGeom prst="rect">
            <a:avLst/>
          </a:prstGeom>
          <a:noFill/>
        </p:spPr>
        <p:txBody>
          <a:bodyPr wrap="square" lIns="36000" tIns="36000" rIns="36000" bIns="36000" rtlCol="0">
            <a:spAutoFit/>
          </a:bodyPr>
          <a:lstStyle/>
          <a:p>
            <a:r>
              <a:rPr lang="de-DE" sz="1000" dirty="0">
                <a:solidFill>
                  <a:schemeClr val="bg1"/>
                </a:solidFill>
              </a:rPr>
              <a:t>Sicherheit</a:t>
            </a:r>
            <a:endParaRPr lang="de-CH" sz="1000" dirty="0">
              <a:solidFill>
                <a:schemeClr val="bg1"/>
              </a:solidFill>
            </a:endParaRPr>
          </a:p>
        </p:txBody>
      </p:sp>
      <p:sp>
        <p:nvSpPr>
          <p:cNvPr id="13" name="Textfeld 12">
            <a:extLst>
              <a:ext uri="{FF2B5EF4-FFF2-40B4-BE49-F238E27FC236}">
                <a16:creationId xmlns:a16="http://schemas.microsoft.com/office/drawing/2014/main" id="{6C95925F-8353-7D18-8B06-5D9C9B0BCCD1}"/>
              </a:ext>
            </a:extLst>
          </p:cNvPr>
          <p:cNvSpPr txBox="1"/>
          <p:nvPr/>
        </p:nvSpPr>
        <p:spPr>
          <a:xfrm>
            <a:off x="5494750" y="4850087"/>
            <a:ext cx="1746043" cy="226591"/>
          </a:xfrm>
          <a:prstGeom prst="rect">
            <a:avLst/>
          </a:prstGeom>
          <a:noFill/>
        </p:spPr>
        <p:txBody>
          <a:bodyPr wrap="square" lIns="36000" tIns="36000" rIns="36000" bIns="36000" rtlCol="0">
            <a:spAutoFit/>
          </a:bodyPr>
          <a:lstStyle/>
          <a:p>
            <a:r>
              <a:rPr lang="de-DE" sz="1000" dirty="0">
                <a:solidFill>
                  <a:schemeClr val="bg1"/>
                </a:solidFill>
              </a:rPr>
              <a:t>Catering</a:t>
            </a:r>
            <a:endParaRPr lang="de-CH" sz="1000" dirty="0">
              <a:solidFill>
                <a:schemeClr val="bg1"/>
              </a:solidFill>
            </a:endParaRPr>
          </a:p>
        </p:txBody>
      </p:sp>
      <p:sp>
        <p:nvSpPr>
          <p:cNvPr id="14" name="Textfeld 13">
            <a:extLst>
              <a:ext uri="{FF2B5EF4-FFF2-40B4-BE49-F238E27FC236}">
                <a16:creationId xmlns:a16="http://schemas.microsoft.com/office/drawing/2014/main" id="{64312B93-64D8-64A5-789D-5B0C27285444}"/>
              </a:ext>
            </a:extLst>
          </p:cNvPr>
          <p:cNvSpPr txBox="1"/>
          <p:nvPr/>
        </p:nvSpPr>
        <p:spPr>
          <a:xfrm>
            <a:off x="8532301" y="4839482"/>
            <a:ext cx="1746043" cy="226591"/>
          </a:xfrm>
          <a:prstGeom prst="rect">
            <a:avLst/>
          </a:prstGeom>
          <a:noFill/>
        </p:spPr>
        <p:txBody>
          <a:bodyPr wrap="square" lIns="36000" tIns="36000" rIns="36000" bIns="36000" rtlCol="0">
            <a:spAutoFit/>
          </a:bodyPr>
          <a:lstStyle/>
          <a:p>
            <a:r>
              <a:rPr lang="de-DE" sz="1000" dirty="0">
                <a:solidFill>
                  <a:schemeClr val="bg1"/>
                </a:solidFill>
              </a:rPr>
              <a:t>Spezialprojekte</a:t>
            </a:r>
            <a:endParaRPr lang="de-CH" sz="1000" dirty="0">
              <a:solidFill>
                <a:schemeClr val="bg1"/>
              </a:solidFill>
            </a:endParaRPr>
          </a:p>
        </p:txBody>
      </p:sp>
      <p:sp>
        <p:nvSpPr>
          <p:cNvPr id="16" name="Textfeld 15">
            <a:extLst>
              <a:ext uri="{FF2B5EF4-FFF2-40B4-BE49-F238E27FC236}">
                <a16:creationId xmlns:a16="http://schemas.microsoft.com/office/drawing/2014/main" id="{4C0E3AF4-A0DF-5E10-EF29-39226A4F5BF1}"/>
              </a:ext>
            </a:extLst>
          </p:cNvPr>
          <p:cNvSpPr txBox="1"/>
          <p:nvPr/>
        </p:nvSpPr>
        <p:spPr>
          <a:xfrm>
            <a:off x="8513434" y="3730030"/>
            <a:ext cx="1746043" cy="226591"/>
          </a:xfrm>
          <a:prstGeom prst="rect">
            <a:avLst/>
          </a:prstGeom>
          <a:noFill/>
        </p:spPr>
        <p:txBody>
          <a:bodyPr wrap="square" lIns="36000" tIns="36000" rIns="36000" bIns="36000" rtlCol="0">
            <a:spAutoFit/>
          </a:bodyPr>
          <a:lstStyle/>
          <a:p>
            <a:r>
              <a:rPr lang="de-DE" sz="1000" dirty="0">
                <a:solidFill>
                  <a:schemeClr val="bg1"/>
                </a:solidFill>
              </a:rPr>
              <a:t>Sicherheit</a:t>
            </a:r>
            <a:endParaRPr lang="de-CH" sz="1000" dirty="0">
              <a:solidFill>
                <a:schemeClr val="bg1"/>
              </a:solidFill>
            </a:endParaRPr>
          </a:p>
        </p:txBody>
      </p:sp>
      <p:sp>
        <p:nvSpPr>
          <p:cNvPr id="17" name="Textfeld 16">
            <a:extLst>
              <a:ext uri="{FF2B5EF4-FFF2-40B4-BE49-F238E27FC236}">
                <a16:creationId xmlns:a16="http://schemas.microsoft.com/office/drawing/2014/main" id="{86F075D2-8067-AC37-DC74-1405288AA94D}"/>
              </a:ext>
            </a:extLst>
          </p:cNvPr>
          <p:cNvSpPr txBox="1"/>
          <p:nvPr/>
        </p:nvSpPr>
        <p:spPr>
          <a:xfrm>
            <a:off x="5489107" y="5990845"/>
            <a:ext cx="1746043" cy="226591"/>
          </a:xfrm>
          <a:prstGeom prst="rect">
            <a:avLst/>
          </a:prstGeom>
          <a:noFill/>
        </p:spPr>
        <p:txBody>
          <a:bodyPr wrap="square" lIns="36000" tIns="36000" rIns="36000" bIns="36000" rtlCol="0">
            <a:spAutoFit/>
          </a:bodyPr>
          <a:lstStyle/>
          <a:p>
            <a:r>
              <a:rPr lang="de-DE" sz="1000" dirty="0">
                <a:solidFill>
                  <a:schemeClr val="bg1"/>
                </a:solidFill>
              </a:rPr>
              <a:t>Rahmenveranstaltungen</a:t>
            </a:r>
            <a:endParaRPr lang="de-CH" sz="1000" dirty="0">
              <a:solidFill>
                <a:schemeClr val="bg1"/>
              </a:solidFill>
            </a:endParaRPr>
          </a:p>
        </p:txBody>
      </p:sp>
      <p:sp>
        <p:nvSpPr>
          <p:cNvPr id="19" name="Textfeld 18">
            <a:extLst>
              <a:ext uri="{FF2B5EF4-FFF2-40B4-BE49-F238E27FC236}">
                <a16:creationId xmlns:a16="http://schemas.microsoft.com/office/drawing/2014/main" id="{684095BF-7A52-C225-134B-CC13CE9B9D7A}"/>
              </a:ext>
            </a:extLst>
          </p:cNvPr>
          <p:cNvSpPr txBox="1"/>
          <p:nvPr/>
        </p:nvSpPr>
        <p:spPr>
          <a:xfrm>
            <a:off x="2506745" y="5979101"/>
            <a:ext cx="1746043" cy="226591"/>
          </a:xfrm>
          <a:prstGeom prst="rect">
            <a:avLst/>
          </a:prstGeom>
          <a:noFill/>
        </p:spPr>
        <p:txBody>
          <a:bodyPr wrap="square" lIns="36000" tIns="36000" rIns="36000" bIns="36000" rtlCol="0">
            <a:spAutoFit/>
          </a:bodyPr>
          <a:lstStyle/>
          <a:p>
            <a:r>
              <a:rPr lang="de-DE" sz="1000" dirty="0">
                <a:solidFill>
                  <a:schemeClr val="bg1"/>
                </a:solidFill>
              </a:rPr>
              <a:t>Spezialprojekte</a:t>
            </a:r>
            <a:endParaRPr lang="de-CH" sz="1000" dirty="0">
              <a:solidFill>
                <a:schemeClr val="bg1"/>
              </a:solidFill>
            </a:endParaRPr>
          </a:p>
        </p:txBody>
      </p:sp>
      <p:sp>
        <p:nvSpPr>
          <p:cNvPr id="22" name="Textfeld 21">
            <a:extLst>
              <a:ext uri="{FF2B5EF4-FFF2-40B4-BE49-F238E27FC236}">
                <a16:creationId xmlns:a16="http://schemas.microsoft.com/office/drawing/2014/main" id="{14D60244-A93F-0E44-41F8-BB533DEAD7A3}"/>
              </a:ext>
            </a:extLst>
          </p:cNvPr>
          <p:cNvSpPr txBox="1"/>
          <p:nvPr/>
        </p:nvSpPr>
        <p:spPr>
          <a:xfrm>
            <a:off x="8005292" y="5538398"/>
            <a:ext cx="2800060" cy="553998"/>
          </a:xfrm>
          <a:prstGeom prst="rect">
            <a:avLst/>
          </a:prstGeom>
          <a:noFill/>
        </p:spPr>
        <p:txBody>
          <a:bodyPr wrap="square">
            <a:spAutoFit/>
          </a:bodyPr>
          <a:lstStyle/>
          <a:p>
            <a:pPr marL="357188" indent="-357188"/>
            <a:r>
              <a:rPr lang="de-CH" sz="1800" dirty="0">
                <a:solidFill>
                  <a:srgbClr val="0000FF"/>
                </a:solidFill>
              </a:rPr>
              <a:t>* </a:t>
            </a:r>
            <a:r>
              <a:rPr lang="de-CH" sz="1200" dirty="0">
                <a:solidFill>
                  <a:schemeClr val="bg1"/>
                </a:solidFill>
              </a:rPr>
              <a:t>= 	Vorstandsmitglied</a:t>
            </a:r>
            <a:br>
              <a:rPr lang="de-CH" sz="1200" dirty="0">
                <a:solidFill>
                  <a:schemeClr val="bg1"/>
                </a:solidFill>
              </a:rPr>
            </a:br>
            <a:r>
              <a:rPr lang="de-CH" sz="1200" dirty="0">
                <a:solidFill>
                  <a:schemeClr val="bg1"/>
                </a:solidFill>
              </a:rPr>
              <a:t>Verein «1150 Jahre Dachsen»</a:t>
            </a:r>
          </a:p>
        </p:txBody>
      </p:sp>
    </p:spTree>
    <p:extLst>
      <p:ext uri="{BB962C8B-B14F-4D97-AF65-F5344CB8AC3E}">
        <p14:creationId xmlns:p14="http://schemas.microsoft.com/office/powerpoint/2010/main" val="2621403839"/>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nhaltsplatzhalter 4">
            <a:extLst>
              <a:ext uri="{FF2B5EF4-FFF2-40B4-BE49-F238E27FC236}">
                <a16:creationId xmlns:a16="http://schemas.microsoft.com/office/drawing/2014/main" id="{3BDFD8DF-D85A-7BBD-2A94-EA963BB86A6C}"/>
              </a:ext>
            </a:extLst>
          </p:cNvPr>
          <p:cNvGraphicFramePr>
            <a:graphicFrameLocks noGrp="1"/>
          </p:cNvGraphicFramePr>
          <p:nvPr>
            <p:ph idx="1"/>
            <p:extLst>
              <p:ext uri="{D42A27DB-BD31-4B8C-83A1-F6EECF244321}">
                <p14:modId xmlns:p14="http://schemas.microsoft.com/office/powerpoint/2010/main" val="3557108995"/>
              </p:ext>
            </p:extLst>
          </p:nvPr>
        </p:nvGraphicFramePr>
        <p:xfrm>
          <a:off x="1195754" y="1628774"/>
          <a:ext cx="9372612" cy="4336468"/>
        </p:xfrm>
        <a:graphic>
          <a:graphicData uri="http://schemas.openxmlformats.org/drawingml/2006/table">
            <a:tbl>
              <a:tblPr firstRow="1" bandRow="1">
                <a:tableStyleId>{5C22544A-7EE6-4342-B048-85BDC9FD1C3A}</a:tableStyleId>
              </a:tblPr>
              <a:tblGrid>
                <a:gridCol w="781051">
                  <a:extLst>
                    <a:ext uri="{9D8B030D-6E8A-4147-A177-3AD203B41FA5}">
                      <a16:colId xmlns:a16="http://schemas.microsoft.com/office/drawing/2014/main" val="2077485410"/>
                    </a:ext>
                  </a:extLst>
                </a:gridCol>
                <a:gridCol w="781051">
                  <a:extLst>
                    <a:ext uri="{9D8B030D-6E8A-4147-A177-3AD203B41FA5}">
                      <a16:colId xmlns:a16="http://schemas.microsoft.com/office/drawing/2014/main" val="4133722113"/>
                    </a:ext>
                  </a:extLst>
                </a:gridCol>
                <a:gridCol w="781051">
                  <a:extLst>
                    <a:ext uri="{9D8B030D-6E8A-4147-A177-3AD203B41FA5}">
                      <a16:colId xmlns:a16="http://schemas.microsoft.com/office/drawing/2014/main" val="3295920567"/>
                    </a:ext>
                  </a:extLst>
                </a:gridCol>
                <a:gridCol w="781051">
                  <a:extLst>
                    <a:ext uri="{9D8B030D-6E8A-4147-A177-3AD203B41FA5}">
                      <a16:colId xmlns:a16="http://schemas.microsoft.com/office/drawing/2014/main" val="1444483411"/>
                    </a:ext>
                  </a:extLst>
                </a:gridCol>
                <a:gridCol w="781051">
                  <a:extLst>
                    <a:ext uri="{9D8B030D-6E8A-4147-A177-3AD203B41FA5}">
                      <a16:colId xmlns:a16="http://schemas.microsoft.com/office/drawing/2014/main" val="1548292371"/>
                    </a:ext>
                  </a:extLst>
                </a:gridCol>
                <a:gridCol w="781051">
                  <a:extLst>
                    <a:ext uri="{9D8B030D-6E8A-4147-A177-3AD203B41FA5}">
                      <a16:colId xmlns:a16="http://schemas.microsoft.com/office/drawing/2014/main" val="965044301"/>
                    </a:ext>
                  </a:extLst>
                </a:gridCol>
                <a:gridCol w="781051">
                  <a:extLst>
                    <a:ext uri="{9D8B030D-6E8A-4147-A177-3AD203B41FA5}">
                      <a16:colId xmlns:a16="http://schemas.microsoft.com/office/drawing/2014/main" val="4156749681"/>
                    </a:ext>
                  </a:extLst>
                </a:gridCol>
                <a:gridCol w="781051">
                  <a:extLst>
                    <a:ext uri="{9D8B030D-6E8A-4147-A177-3AD203B41FA5}">
                      <a16:colId xmlns:a16="http://schemas.microsoft.com/office/drawing/2014/main" val="3027211158"/>
                    </a:ext>
                  </a:extLst>
                </a:gridCol>
                <a:gridCol w="781051">
                  <a:extLst>
                    <a:ext uri="{9D8B030D-6E8A-4147-A177-3AD203B41FA5}">
                      <a16:colId xmlns:a16="http://schemas.microsoft.com/office/drawing/2014/main" val="1460479139"/>
                    </a:ext>
                  </a:extLst>
                </a:gridCol>
                <a:gridCol w="781051">
                  <a:extLst>
                    <a:ext uri="{9D8B030D-6E8A-4147-A177-3AD203B41FA5}">
                      <a16:colId xmlns:a16="http://schemas.microsoft.com/office/drawing/2014/main" val="2630591904"/>
                    </a:ext>
                  </a:extLst>
                </a:gridCol>
                <a:gridCol w="781051">
                  <a:extLst>
                    <a:ext uri="{9D8B030D-6E8A-4147-A177-3AD203B41FA5}">
                      <a16:colId xmlns:a16="http://schemas.microsoft.com/office/drawing/2014/main" val="1515420863"/>
                    </a:ext>
                  </a:extLst>
                </a:gridCol>
                <a:gridCol w="781051">
                  <a:extLst>
                    <a:ext uri="{9D8B030D-6E8A-4147-A177-3AD203B41FA5}">
                      <a16:colId xmlns:a16="http://schemas.microsoft.com/office/drawing/2014/main" val="2468402810"/>
                    </a:ext>
                  </a:extLst>
                </a:gridCol>
              </a:tblGrid>
              <a:tr h="795909">
                <a:tc>
                  <a:txBody>
                    <a:bodyPr/>
                    <a:lstStyle/>
                    <a:p>
                      <a:pPr algn="ctr">
                        <a:lnSpc>
                          <a:spcPct val="115000"/>
                        </a:lnSpc>
                        <a:spcAft>
                          <a:spcPts val="800"/>
                        </a:spcAft>
                      </a:pPr>
                      <a:r>
                        <a:rPr lang="de-CH" sz="1100" b="1" dirty="0">
                          <a:solidFill>
                            <a:schemeClr val="bg1"/>
                          </a:solidFill>
                          <a:effectLst/>
                          <a:latin typeface="+mn-lt"/>
                          <a:ea typeface="Calibri" panose="020F0502020204030204" pitchFamily="34" charset="0"/>
                          <a:cs typeface="Times New Roman" panose="02020603050405020304" pitchFamily="18" charset="0"/>
                        </a:rPr>
                        <a:t>Januar</a:t>
                      </a:r>
                      <a:endParaRPr lang="de-CH" sz="105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lumMod val="85000"/>
                      </a:schemeClr>
                    </a:solidFill>
                  </a:tcPr>
                </a:tc>
                <a:tc>
                  <a:txBody>
                    <a:bodyPr/>
                    <a:lstStyle/>
                    <a:p>
                      <a:pPr algn="ctr">
                        <a:lnSpc>
                          <a:spcPct val="115000"/>
                        </a:lnSpc>
                        <a:spcAft>
                          <a:spcPts val="800"/>
                        </a:spcAft>
                      </a:pPr>
                      <a:r>
                        <a:rPr lang="de-CH" sz="1100" b="1" dirty="0">
                          <a:solidFill>
                            <a:schemeClr val="bg1"/>
                          </a:solidFill>
                          <a:effectLst/>
                          <a:latin typeface="+mn-lt"/>
                          <a:ea typeface="Calibri" panose="020F0502020204030204" pitchFamily="34" charset="0"/>
                          <a:cs typeface="Times New Roman" panose="02020603050405020304" pitchFamily="18" charset="0"/>
                        </a:rPr>
                        <a:t>Februar</a:t>
                      </a:r>
                      <a:endParaRPr lang="de-CH" sz="105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lumMod val="85000"/>
                      </a:schemeClr>
                    </a:solidFill>
                  </a:tcPr>
                </a:tc>
                <a:tc>
                  <a:txBody>
                    <a:bodyPr/>
                    <a:lstStyle/>
                    <a:p>
                      <a:pPr algn="ctr">
                        <a:lnSpc>
                          <a:spcPct val="115000"/>
                        </a:lnSpc>
                        <a:spcAft>
                          <a:spcPts val="800"/>
                        </a:spcAft>
                      </a:pPr>
                      <a:r>
                        <a:rPr lang="de-CH" sz="1100" b="1" dirty="0">
                          <a:solidFill>
                            <a:schemeClr val="bg1"/>
                          </a:solidFill>
                          <a:effectLst/>
                          <a:latin typeface="+mn-lt"/>
                          <a:ea typeface="Calibri" panose="020F0502020204030204" pitchFamily="34" charset="0"/>
                          <a:cs typeface="Times New Roman" panose="02020603050405020304" pitchFamily="18" charset="0"/>
                        </a:rPr>
                        <a:t>März</a:t>
                      </a:r>
                      <a:endParaRPr lang="de-CH" sz="105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lumMod val="85000"/>
                      </a:schemeClr>
                    </a:solidFill>
                  </a:tcPr>
                </a:tc>
                <a:tc>
                  <a:txBody>
                    <a:bodyPr/>
                    <a:lstStyle/>
                    <a:p>
                      <a:pPr algn="ctr">
                        <a:lnSpc>
                          <a:spcPct val="115000"/>
                        </a:lnSpc>
                        <a:spcAft>
                          <a:spcPts val="800"/>
                        </a:spcAft>
                      </a:pPr>
                      <a:r>
                        <a:rPr lang="de-CH" sz="1100" b="1" dirty="0">
                          <a:solidFill>
                            <a:schemeClr val="bg1"/>
                          </a:solidFill>
                          <a:effectLst/>
                          <a:latin typeface="+mn-lt"/>
                          <a:ea typeface="Calibri" panose="020F0502020204030204" pitchFamily="34" charset="0"/>
                          <a:cs typeface="Times New Roman" panose="02020603050405020304" pitchFamily="18" charset="0"/>
                        </a:rPr>
                        <a:t>April</a:t>
                      </a:r>
                      <a:endParaRPr lang="de-CH" sz="105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lumMod val="85000"/>
                      </a:schemeClr>
                    </a:solidFill>
                  </a:tcPr>
                </a:tc>
                <a:tc>
                  <a:txBody>
                    <a:bodyPr/>
                    <a:lstStyle/>
                    <a:p>
                      <a:pPr algn="ctr">
                        <a:lnSpc>
                          <a:spcPct val="115000"/>
                        </a:lnSpc>
                        <a:spcAft>
                          <a:spcPts val="800"/>
                        </a:spcAft>
                      </a:pPr>
                      <a:r>
                        <a:rPr lang="de-CH" sz="1100" b="1" dirty="0">
                          <a:solidFill>
                            <a:schemeClr val="bg1"/>
                          </a:solidFill>
                          <a:effectLst/>
                          <a:latin typeface="+mn-lt"/>
                          <a:ea typeface="Calibri" panose="020F0502020204030204" pitchFamily="34" charset="0"/>
                          <a:cs typeface="Times New Roman" panose="02020603050405020304" pitchFamily="18" charset="0"/>
                        </a:rPr>
                        <a:t>Mai</a:t>
                      </a:r>
                      <a:endParaRPr lang="de-CH" sz="105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lumMod val="85000"/>
                      </a:schemeClr>
                    </a:solidFill>
                  </a:tcPr>
                </a:tc>
                <a:tc>
                  <a:txBody>
                    <a:bodyPr/>
                    <a:lstStyle/>
                    <a:p>
                      <a:pPr algn="ctr">
                        <a:lnSpc>
                          <a:spcPct val="115000"/>
                        </a:lnSpc>
                        <a:spcAft>
                          <a:spcPts val="800"/>
                        </a:spcAft>
                      </a:pPr>
                      <a:r>
                        <a:rPr lang="de-CH" sz="1100" b="1" dirty="0">
                          <a:solidFill>
                            <a:schemeClr val="bg1"/>
                          </a:solidFill>
                          <a:effectLst/>
                          <a:latin typeface="+mn-lt"/>
                          <a:ea typeface="Calibri" panose="020F0502020204030204" pitchFamily="34" charset="0"/>
                          <a:cs typeface="Times New Roman" panose="02020603050405020304" pitchFamily="18" charset="0"/>
                        </a:rPr>
                        <a:t>Juni</a:t>
                      </a:r>
                      <a:endParaRPr lang="de-CH" sz="105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lumMod val="85000"/>
                      </a:schemeClr>
                    </a:solidFill>
                  </a:tcPr>
                </a:tc>
                <a:tc>
                  <a:txBody>
                    <a:bodyPr/>
                    <a:lstStyle/>
                    <a:p>
                      <a:pPr algn="ctr">
                        <a:lnSpc>
                          <a:spcPct val="115000"/>
                        </a:lnSpc>
                        <a:spcAft>
                          <a:spcPts val="800"/>
                        </a:spcAft>
                      </a:pPr>
                      <a:r>
                        <a:rPr lang="de-CH" sz="1100" b="1" dirty="0">
                          <a:solidFill>
                            <a:schemeClr val="bg1"/>
                          </a:solidFill>
                          <a:effectLst/>
                          <a:latin typeface="+mn-lt"/>
                          <a:ea typeface="Calibri" panose="020F0502020204030204" pitchFamily="34" charset="0"/>
                          <a:cs typeface="Times New Roman" panose="02020603050405020304" pitchFamily="18" charset="0"/>
                        </a:rPr>
                        <a:t>Juli</a:t>
                      </a:r>
                      <a:endParaRPr lang="de-CH" sz="105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lumMod val="85000"/>
                      </a:schemeClr>
                    </a:solidFill>
                  </a:tcPr>
                </a:tc>
                <a:tc>
                  <a:txBody>
                    <a:bodyPr/>
                    <a:lstStyle/>
                    <a:p>
                      <a:pPr algn="ctr">
                        <a:lnSpc>
                          <a:spcPct val="115000"/>
                        </a:lnSpc>
                        <a:spcAft>
                          <a:spcPts val="800"/>
                        </a:spcAft>
                      </a:pPr>
                      <a:r>
                        <a:rPr lang="de-CH" sz="1100" b="1" dirty="0">
                          <a:solidFill>
                            <a:schemeClr val="bg1"/>
                          </a:solidFill>
                          <a:effectLst/>
                          <a:latin typeface="+mn-lt"/>
                          <a:ea typeface="Calibri" panose="020F0502020204030204" pitchFamily="34" charset="0"/>
                          <a:cs typeface="Times New Roman" panose="02020603050405020304" pitchFamily="18" charset="0"/>
                        </a:rPr>
                        <a:t>August</a:t>
                      </a:r>
                      <a:endParaRPr lang="de-CH" sz="105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lumMod val="85000"/>
                      </a:schemeClr>
                    </a:solidFill>
                  </a:tcPr>
                </a:tc>
                <a:tc>
                  <a:txBody>
                    <a:bodyPr/>
                    <a:lstStyle/>
                    <a:p>
                      <a:pPr algn="ctr">
                        <a:lnSpc>
                          <a:spcPct val="115000"/>
                        </a:lnSpc>
                        <a:spcAft>
                          <a:spcPts val="0"/>
                        </a:spcAft>
                      </a:pPr>
                      <a:r>
                        <a:rPr lang="de-CH" sz="1100" b="1" dirty="0">
                          <a:solidFill>
                            <a:schemeClr val="bg1"/>
                          </a:solidFill>
                          <a:effectLst/>
                          <a:latin typeface="+mn-lt"/>
                          <a:ea typeface="Calibri" panose="020F0502020204030204" pitchFamily="34" charset="0"/>
                          <a:cs typeface="Times New Roman" panose="02020603050405020304" pitchFamily="18" charset="0"/>
                        </a:rPr>
                        <a:t>September</a:t>
                      </a:r>
                      <a:endParaRPr lang="de-CH" sz="105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lumMod val="85000"/>
                      </a:schemeClr>
                    </a:solidFill>
                  </a:tcPr>
                </a:tc>
                <a:tc>
                  <a:txBody>
                    <a:bodyPr/>
                    <a:lstStyle/>
                    <a:p>
                      <a:pPr algn="ctr">
                        <a:lnSpc>
                          <a:spcPct val="115000"/>
                        </a:lnSpc>
                        <a:spcAft>
                          <a:spcPts val="800"/>
                        </a:spcAft>
                      </a:pPr>
                      <a:r>
                        <a:rPr lang="de-CH" sz="1100" b="1" dirty="0">
                          <a:solidFill>
                            <a:schemeClr val="bg1"/>
                          </a:solidFill>
                          <a:effectLst/>
                          <a:latin typeface="+mn-lt"/>
                          <a:ea typeface="Calibri" panose="020F0502020204030204" pitchFamily="34" charset="0"/>
                          <a:cs typeface="Times New Roman" panose="02020603050405020304" pitchFamily="18" charset="0"/>
                        </a:rPr>
                        <a:t>Oktober</a:t>
                      </a:r>
                      <a:endParaRPr lang="de-CH" sz="105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lumMod val="85000"/>
                      </a:schemeClr>
                    </a:solidFill>
                  </a:tcPr>
                </a:tc>
                <a:tc>
                  <a:txBody>
                    <a:bodyPr/>
                    <a:lstStyle/>
                    <a:p>
                      <a:pPr algn="ctr">
                        <a:lnSpc>
                          <a:spcPct val="115000"/>
                        </a:lnSpc>
                        <a:spcAft>
                          <a:spcPts val="800"/>
                        </a:spcAft>
                      </a:pPr>
                      <a:r>
                        <a:rPr lang="de-CH" sz="1100" b="1" dirty="0">
                          <a:solidFill>
                            <a:schemeClr val="bg1"/>
                          </a:solidFill>
                          <a:effectLst/>
                          <a:latin typeface="+mn-lt"/>
                          <a:ea typeface="Calibri" panose="020F0502020204030204" pitchFamily="34" charset="0"/>
                          <a:cs typeface="Times New Roman" panose="02020603050405020304" pitchFamily="18" charset="0"/>
                        </a:rPr>
                        <a:t>November</a:t>
                      </a:r>
                      <a:endParaRPr lang="de-CH" sz="105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lumMod val="85000"/>
                      </a:schemeClr>
                    </a:solidFill>
                  </a:tcPr>
                </a:tc>
                <a:tc>
                  <a:txBody>
                    <a:bodyPr/>
                    <a:lstStyle/>
                    <a:p>
                      <a:pPr algn="ctr">
                        <a:lnSpc>
                          <a:spcPct val="115000"/>
                        </a:lnSpc>
                        <a:spcAft>
                          <a:spcPts val="800"/>
                        </a:spcAft>
                      </a:pPr>
                      <a:r>
                        <a:rPr lang="de-CH" sz="1100" b="1" dirty="0">
                          <a:solidFill>
                            <a:schemeClr val="bg1"/>
                          </a:solidFill>
                          <a:effectLst/>
                          <a:latin typeface="+mn-lt"/>
                          <a:ea typeface="Calibri" panose="020F0502020204030204" pitchFamily="34" charset="0"/>
                          <a:cs typeface="Times New Roman" panose="02020603050405020304" pitchFamily="18" charset="0"/>
                        </a:rPr>
                        <a:t>Dezember</a:t>
                      </a:r>
                      <a:endParaRPr lang="de-CH" sz="105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lumMod val="85000"/>
                      </a:schemeClr>
                    </a:solidFill>
                  </a:tcPr>
                </a:tc>
                <a:extLst>
                  <a:ext uri="{0D108BD9-81ED-4DB2-BD59-A6C34878D82A}">
                    <a16:rowId xmlns:a16="http://schemas.microsoft.com/office/drawing/2014/main" val="956971178"/>
                  </a:ext>
                </a:extLst>
              </a:tr>
              <a:tr h="512715">
                <a:tc gridSpan="12">
                  <a:txBody>
                    <a:bodyPr/>
                    <a:lstStyle/>
                    <a:p>
                      <a:pPr algn="ctr"/>
                      <a:r>
                        <a:rPr lang="de-CH" sz="1800" b="1" kern="1200" dirty="0">
                          <a:solidFill>
                            <a:schemeClr val="tx1"/>
                          </a:solidFill>
                          <a:effectLst/>
                          <a:latin typeface="+mn-lt"/>
                          <a:ea typeface="+mn-ea"/>
                          <a:cs typeface="+mn-cs"/>
                        </a:rPr>
                        <a:t>Aktivitäten 1150 Jahre Dachsen</a:t>
                      </a:r>
                      <a:endParaRPr lang="de-CH" dirty="0">
                        <a:solidFill>
                          <a:schemeClr val="tx1"/>
                        </a:solidFill>
                        <a:latin typeface="+mn-l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C00000"/>
                    </a:solidFill>
                  </a:tcPr>
                </a:tc>
                <a:tc hMerge="1">
                  <a:txBody>
                    <a:bodyPr/>
                    <a:lstStyle/>
                    <a:p>
                      <a:endParaRPr lang="de-CH"/>
                    </a:p>
                  </a:txBody>
                  <a:tcPr/>
                </a:tc>
                <a:tc hMerge="1">
                  <a:txBody>
                    <a:bodyPr/>
                    <a:lstStyle/>
                    <a:p>
                      <a:endParaRPr lang="de-CH" dirty="0"/>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dirty="0"/>
                    </a:p>
                  </a:txBody>
                  <a:tcPr/>
                </a:tc>
                <a:tc hMerge="1">
                  <a:txBody>
                    <a:bodyPr/>
                    <a:lstStyle/>
                    <a:p>
                      <a:endParaRPr lang="de-CH"/>
                    </a:p>
                  </a:txBody>
                  <a:tcPr/>
                </a:tc>
                <a:tc hMerge="1">
                  <a:txBody>
                    <a:bodyPr/>
                    <a:lstStyle/>
                    <a:p>
                      <a:endParaRPr lang="de-CH" dirty="0"/>
                    </a:p>
                  </a:txBody>
                  <a:tcPr/>
                </a:tc>
                <a:tc hMerge="1">
                  <a:txBody>
                    <a:bodyPr/>
                    <a:lstStyle/>
                    <a:p>
                      <a:endParaRPr lang="de-CH" dirty="0"/>
                    </a:p>
                  </a:txBody>
                  <a:tcPr/>
                </a:tc>
                <a:tc hMerge="1">
                  <a:txBody>
                    <a:bodyPr/>
                    <a:lstStyle/>
                    <a:p>
                      <a:endParaRPr lang="de-CH" dirty="0"/>
                    </a:p>
                  </a:txBody>
                  <a:tcPr/>
                </a:tc>
                <a:tc hMerge="1">
                  <a:txBody>
                    <a:bodyPr/>
                    <a:lstStyle/>
                    <a:p>
                      <a:endParaRPr lang="de-CH" dirty="0"/>
                    </a:p>
                  </a:txBody>
                  <a:tcPr/>
                </a:tc>
                <a:extLst>
                  <a:ext uri="{0D108BD9-81ED-4DB2-BD59-A6C34878D82A}">
                    <a16:rowId xmlns:a16="http://schemas.microsoft.com/office/drawing/2014/main" val="1596638398"/>
                  </a:ext>
                </a:extLst>
              </a:tr>
              <a:tr h="3027844">
                <a:tc>
                  <a:txBody>
                    <a:bodyPr/>
                    <a:lstStyle/>
                    <a:p>
                      <a:pPr marL="71755" marR="71755" lvl="0" indent="0" algn="ctr" defTabSz="914400" rtl="0" eaLnBrk="1" fontAlgn="auto" latinLnBrk="0" hangingPunct="1">
                        <a:lnSpc>
                          <a:spcPct val="115000"/>
                        </a:lnSpc>
                        <a:spcBef>
                          <a:spcPts val="0"/>
                        </a:spcBef>
                        <a:spcAft>
                          <a:spcPts val="0"/>
                        </a:spcAft>
                        <a:buClrTx/>
                        <a:buSzTx/>
                        <a:buFontTx/>
                        <a:buNone/>
                        <a:tabLst/>
                        <a:defRPr/>
                      </a:pPr>
                      <a:r>
                        <a:rPr lang="de-CH" sz="1400" b="1" dirty="0">
                          <a:solidFill>
                            <a:schemeClr val="bg1"/>
                          </a:solidFill>
                          <a:effectLst/>
                          <a:latin typeface="+mn-lt"/>
                          <a:ea typeface="Calibri" panose="020F0502020204030204" pitchFamily="34" charset="0"/>
                          <a:cs typeface="Times New Roman" panose="02020603050405020304" pitchFamily="18" charset="0"/>
                        </a:rPr>
                        <a:t>29. Januar 2026 </a:t>
                      </a:r>
                      <a:br>
                        <a:rPr lang="de-CH" sz="1400" b="1" dirty="0">
                          <a:solidFill>
                            <a:schemeClr val="bg1"/>
                          </a:solidFill>
                          <a:effectLst/>
                          <a:latin typeface="+mn-lt"/>
                          <a:ea typeface="Calibri" panose="020F0502020204030204" pitchFamily="34" charset="0"/>
                          <a:cs typeface="Times New Roman" panose="02020603050405020304" pitchFamily="18" charset="0"/>
                        </a:rPr>
                      </a:br>
                      <a:r>
                        <a:rPr lang="de-CH" sz="1400" b="1" dirty="0">
                          <a:solidFill>
                            <a:schemeClr val="bg1"/>
                          </a:solidFill>
                          <a:effectLst/>
                          <a:latin typeface="+mn-lt"/>
                          <a:ea typeface="Calibri" panose="020F0502020204030204" pitchFamily="34" charset="0"/>
                          <a:cs typeface="Times New Roman" panose="02020603050405020304" pitchFamily="18" charset="0"/>
                        </a:rPr>
                        <a:t>Buchvernissage </a:t>
                      </a:r>
                      <a:br>
                        <a:rPr lang="de-CH" sz="1400" b="1" dirty="0">
                          <a:solidFill>
                            <a:schemeClr val="bg1"/>
                          </a:solidFill>
                          <a:effectLst/>
                          <a:latin typeface="+mn-lt"/>
                          <a:ea typeface="Calibri" panose="020F0502020204030204" pitchFamily="34" charset="0"/>
                          <a:cs typeface="Times New Roman" panose="02020603050405020304" pitchFamily="18" charset="0"/>
                        </a:rPr>
                      </a:br>
                      <a:r>
                        <a:rPr lang="de-CH" sz="1400" b="1" dirty="0">
                          <a:solidFill>
                            <a:schemeClr val="bg1"/>
                          </a:solidFill>
                          <a:effectLst/>
                          <a:latin typeface="+mn-lt"/>
                          <a:ea typeface="Calibri" panose="020F0502020204030204" pitchFamily="34" charset="0"/>
                          <a:cs typeface="Times New Roman" panose="02020603050405020304" pitchFamily="18" charset="0"/>
                        </a:rPr>
                        <a:t>1150 Jahre Dachsen</a:t>
                      </a:r>
                      <a:endParaRPr lang="de-CH" sz="14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vert="vert27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FF00"/>
                    </a:solidFill>
                  </a:tcPr>
                </a:tc>
                <a:tc>
                  <a:txBody>
                    <a:bodyPr/>
                    <a:lstStyle/>
                    <a:p>
                      <a:pPr marL="71755" marR="71755" algn="ctr">
                        <a:lnSpc>
                          <a:spcPct val="115000"/>
                        </a:lnSpc>
                        <a:spcAft>
                          <a:spcPts val="0"/>
                        </a:spcAft>
                      </a:pPr>
                      <a:endParaRPr lang="de-CH" sz="1200" b="1"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vert="vert27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FF00"/>
                    </a:solidFill>
                  </a:tcPr>
                </a:tc>
                <a:tc>
                  <a:txBody>
                    <a:bodyPr/>
                    <a:lstStyle/>
                    <a:p>
                      <a:pPr marL="71755" marR="71755" algn="ctr">
                        <a:lnSpc>
                          <a:spcPct val="115000"/>
                        </a:lnSpc>
                        <a:spcAft>
                          <a:spcPts val="0"/>
                        </a:spcAft>
                      </a:pPr>
                      <a:r>
                        <a:rPr lang="de-CH" sz="1400" b="1" dirty="0">
                          <a:solidFill>
                            <a:schemeClr val="bg1"/>
                          </a:solidFill>
                          <a:effectLst/>
                          <a:latin typeface="+mn-lt"/>
                          <a:ea typeface="Calibri" panose="020F0502020204030204" pitchFamily="34" charset="0"/>
                          <a:cs typeface="Times New Roman" panose="02020603050405020304" pitchFamily="18" charset="0"/>
                        </a:rPr>
                        <a:t>Eröffnung</a:t>
                      </a:r>
                      <a:endParaRPr lang="de-CH" sz="1400" dirty="0">
                        <a:solidFill>
                          <a:schemeClr val="bg1"/>
                        </a:solidFill>
                        <a:effectLst/>
                        <a:latin typeface="+mn-lt"/>
                        <a:ea typeface="Calibri" panose="020F0502020204030204" pitchFamily="34" charset="0"/>
                        <a:cs typeface="Times New Roman" panose="02020603050405020304" pitchFamily="18" charset="0"/>
                      </a:endParaRPr>
                    </a:p>
                    <a:p>
                      <a:pPr marL="71755" marR="71755" algn="ctr">
                        <a:lnSpc>
                          <a:spcPct val="115000"/>
                        </a:lnSpc>
                        <a:spcAft>
                          <a:spcPts val="0"/>
                        </a:spcAft>
                      </a:pPr>
                      <a:r>
                        <a:rPr lang="de-CH" sz="1400" b="1" dirty="0">
                          <a:solidFill>
                            <a:schemeClr val="bg1"/>
                          </a:solidFill>
                          <a:effectLst/>
                          <a:latin typeface="+mn-lt"/>
                          <a:ea typeface="Calibri" panose="020F0502020204030204" pitchFamily="34" charset="0"/>
                          <a:cs typeface="Times New Roman" panose="02020603050405020304" pitchFamily="18" charset="0"/>
                        </a:rPr>
                        <a:t>Dachsemer Bänkli – </a:t>
                      </a:r>
                      <a:br>
                        <a:rPr lang="de-CH" sz="1400" b="1" dirty="0">
                          <a:solidFill>
                            <a:schemeClr val="bg1"/>
                          </a:solidFill>
                          <a:effectLst/>
                          <a:latin typeface="+mn-lt"/>
                          <a:ea typeface="Calibri" panose="020F0502020204030204" pitchFamily="34" charset="0"/>
                          <a:cs typeface="Times New Roman" panose="02020603050405020304" pitchFamily="18" charset="0"/>
                        </a:rPr>
                      </a:br>
                      <a:r>
                        <a:rPr lang="de-CH" sz="1400" b="1" dirty="0">
                          <a:solidFill>
                            <a:schemeClr val="bg1"/>
                          </a:solidFill>
                          <a:effectLst/>
                          <a:latin typeface="+mn-lt"/>
                          <a:ea typeface="Calibri" panose="020F0502020204030204" pitchFamily="34" charset="0"/>
                          <a:cs typeface="Times New Roman" panose="02020603050405020304" pitchFamily="18" charset="0"/>
                        </a:rPr>
                        <a:t>«bewegen und verweilen»</a:t>
                      </a:r>
                      <a:endParaRPr lang="de-CH" sz="14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vert="vert27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FF00"/>
                    </a:solidFill>
                  </a:tcPr>
                </a:tc>
                <a:tc>
                  <a:txBody>
                    <a:bodyPr/>
                    <a:lstStyle/>
                    <a:p>
                      <a:pPr marL="71755" marR="71755" lvl="0" indent="0" algn="ctr" defTabSz="914400" rtl="0" eaLnBrk="1" fontAlgn="auto" latinLnBrk="0" hangingPunct="1">
                        <a:lnSpc>
                          <a:spcPct val="115000"/>
                        </a:lnSpc>
                        <a:spcBef>
                          <a:spcPts val="0"/>
                        </a:spcBef>
                        <a:spcAft>
                          <a:spcPts val="0"/>
                        </a:spcAft>
                        <a:buClrTx/>
                        <a:buSzTx/>
                        <a:buFontTx/>
                        <a:buNone/>
                        <a:tabLst/>
                        <a:defRPr/>
                      </a:pPr>
                      <a:r>
                        <a:rPr lang="de-CH" sz="1400" b="1" dirty="0">
                          <a:solidFill>
                            <a:schemeClr val="bg1"/>
                          </a:solidFill>
                          <a:effectLst/>
                          <a:latin typeface="+mn-lt"/>
                          <a:ea typeface="Calibri" panose="020F0502020204030204" pitchFamily="34" charset="0"/>
                          <a:cs typeface="Times New Roman" panose="02020603050405020304" pitchFamily="18" charset="0"/>
                        </a:rPr>
                        <a:t>Grenzwegwanderung</a:t>
                      </a:r>
                      <a:br>
                        <a:rPr lang="de-CH" sz="1400" b="1" dirty="0">
                          <a:solidFill>
                            <a:schemeClr val="bg1"/>
                          </a:solidFill>
                          <a:effectLst/>
                          <a:latin typeface="+mn-lt"/>
                          <a:ea typeface="Calibri" panose="020F0502020204030204" pitchFamily="34" charset="0"/>
                          <a:cs typeface="Times New Roman" panose="02020603050405020304" pitchFamily="18" charset="0"/>
                        </a:rPr>
                      </a:br>
                      <a:r>
                        <a:rPr lang="de-CH" sz="1400" b="1" dirty="0">
                          <a:solidFill>
                            <a:schemeClr val="bg1"/>
                          </a:solidFill>
                          <a:effectLst/>
                          <a:latin typeface="+mn-lt"/>
                          <a:ea typeface="Calibri" panose="020F0502020204030204" pitchFamily="34" charset="0"/>
                          <a:cs typeface="Times New Roman" panose="02020603050405020304" pitchFamily="18" charset="0"/>
                        </a:rPr>
                        <a:t>1. Teil</a:t>
                      </a:r>
                    </a:p>
                  </a:txBody>
                  <a:tcPr marL="68580" marR="68580" marT="0" marB="0" vert="vert27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FF00"/>
                    </a:solidFill>
                  </a:tcPr>
                </a:tc>
                <a:tc>
                  <a:txBody>
                    <a:bodyPr/>
                    <a:lstStyle/>
                    <a:p>
                      <a:pPr marL="71755" marR="71755" lvl="0" indent="0" algn="ctr" defTabSz="914400" rtl="0" eaLnBrk="1" fontAlgn="auto" latinLnBrk="0" hangingPunct="1">
                        <a:lnSpc>
                          <a:spcPct val="115000"/>
                        </a:lnSpc>
                        <a:spcBef>
                          <a:spcPts val="0"/>
                        </a:spcBef>
                        <a:spcAft>
                          <a:spcPts val="0"/>
                        </a:spcAft>
                        <a:buClrTx/>
                        <a:buSzTx/>
                        <a:buFontTx/>
                        <a:buNone/>
                        <a:tabLst/>
                        <a:defRPr/>
                      </a:pPr>
                      <a:r>
                        <a:rPr lang="de-CH" sz="1400" b="1" dirty="0">
                          <a:solidFill>
                            <a:schemeClr val="bg1"/>
                          </a:solidFill>
                          <a:effectLst/>
                          <a:latin typeface="+mn-lt"/>
                          <a:ea typeface="Calibri" panose="020F0502020204030204" pitchFamily="34" charset="0"/>
                          <a:cs typeface="Times New Roman" panose="02020603050405020304" pitchFamily="18" charset="0"/>
                        </a:rPr>
                        <a:t>Eröffnung Feuerstelle «</a:t>
                      </a:r>
                      <a:r>
                        <a:rPr lang="de-CH" sz="1400" b="1" dirty="0" err="1">
                          <a:solidFill>
                            <a:schemeClr val="bg1"/>
                          </a:solidFill>
                          <a:effectLst/>
                          <a:latin typeface="+mn-lt"/>
                          <a:ea typeface="Calibri" panose="020F0502020204030204" pitchFamily="34" charset="0"/>
                          <a:cs typeface="Times New Roman" panose="02020603050405020304" pitchFamily="18" charset="0"/>
                        </a:rPr>
                        <a:t>Mettli</a:t>
                      </a:r>
                      <a:r>
                        <a:rPr lang="de-CH" sz="1400" b="1" dirty="0">
                          <a:solidFill>
                            <a:schemeClr val="bg1"/>
                          </a:solidFill>
                          <a:effectLst/>
                          <a:latin typeface="+mn-lt"/>
                          <a:ea typeface="Calibri" panose="020F0502020204030204" pitchFamily="34" charset="0"/>
                          <a:cs typeface="Times New Roman" panose="02020603050405020304" pitchFamily="18" charset="0"/>
                        </a:rPr>
                        <a:t>»</a:t>
                      </a:r>
                    </a:p>
                    <a:p>
                      <a:pPr marL="71755" marR="71755" lvl="0" indent="0" algn="ctr" defTabSz="914400" rtl="0" eaLnBrk="1" fontAlgn="auto" latinLnBrk="0" hangingPunct="1">
                        <a:lnSpc>
                          <a:spcPct val="115000"/>
                        </a:lnSpc>
                        <a:spcBef>
                          <a:spcPts val="0"/>
                        </a:spcBef>
                        <a:spcAft>
                          <a:spcPts val="0"/>
                        </a:spcAft>
                        <a:buClrTx/>
                        <a:buSzTx/>
                        <a:buFontTx/>
                        <a:buNone/>
                        <a:tabLst/>
                        <a:defRPr/>
                      </a:pPr>
                      <a:r>
                        <a:rPr lang="de-CH" sz="1400" b="1" dirty="0">
                          <a:solidFill>
                            <a:schemeClr val="bg1"/>
                          </a:solidFill>
                          <a:effectLst/>
                          <a:latin typeface="+mn-lt"/>
                          <a:ea typeface="Calibri" panose="020F0502020204030204" pitchFamily="34" charset="0"/>
                          <a:cs typeface="Times New Roman" panose="02020603050405020304" pitchFamily="18" charset="0"/>
                        </a:rPr>
                        <a:t>Kunst im Dorf</a:t>
                      </a:r>
                    </a:p>
                  </a:txBody>
                  <a:tcPr marL="68580" marR="68580" marT="0" marB="0" vert="vert27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FF00"/>
                    </a:solidFill>
                  </a:tcPr>
                </a:tc>
                <a:tc>
                  <a:txBody>
                    <a:bodyPr/>
                    <a:lstStyle/>
                    <a:p>
                      <a:pPr marL="71755" marR="71755" lvl="0" indent="0" algn="ctr" defTabSz="914400" rtl="0" eaLnBrk="1" fontAlgn="auto" latinLnBrk="0" hangingPunct="1">
                        <a:lnSpc>
                          <a:spcPct val="115000"/>
                        </a:lnSpc>
                        <a:spcBef>
                          <a:spcPts val="0"/>
                        </a:spcBef>
                        <a:spcAft>
                          <a:spcPts val="0"/>
                        </a:spcAft>
                        <a:buClrTx/>
                        <a:buSzTx/>
                        <a:buFontTx/>
                        <a:buNone/>
                        <a:tabLst/>
                        <a:defRPr/>
                      </a:pPr>
                      <a:r>
                        <a:rPr lang="de-CH" sz="1400" b="1" dirty="0">
                          <a:solidFill>
                            <a:schemeClr val="bg1"/>
                          </a:solidFill>
                          <a:effectLst/>
                          <a:latin typeface="+mn-lt"/>
                          <a:ea typeface="Calibri" panose="020F0502020204030204" pitchFamily="34" charset="0"/>
                          <a:cs typeface="Times New Roman" panose="02020603050405020304" pitchFamily="18" charset="0"/>
                        </a:rPr>
                        <a:t>Grenzwegwanderung</a:t>
                      </a:r>
                      <a:br>
                        <a:rPr lang="de-CH" sz="1400" b="1" dirty="0">
                          <a:solidFill>
                            <a:schemeClr val="bg1"/>
                          </a:solidFill>
                          <a:effectLst/>
                          <a:latin typeface="+mn-lt"/>
                          <a:ea typeface="Calibri" panose="020F0502020204030204" pitchFamily="34" charset="0"/>
                          <a:cs typeface="Times New Roman" panose="02020603050405020304" pitchFamily="18" charset="0"/>
                        </a:rPr>
                      </a:br>
                      <a:r>
                        <a:rPr lang="de-CH" sz="1400" b="1" dirty="0">
                          <a:solidFill>
                            <a:schemeClr val="bg1"/>
                          </a:solidFill>
                          <a:effectLst/>
                          <a:latin typeface="+mn-lt"/>
                          <a:ea typeface="Calibri" panose="020F0502020204030204" pitchFamily="34" charset="0"/>
                          <a:cs typeface="Times New Roman" panose="02020603050405020304" pitchFamily="18" charset="0"/>
                        </a:rPr>
                        <a:t>2. Teil</a:t>
                      </a:r>
                    </a:p>
                  </a:txBody>
                  <a:tcPr marL="68580" marR="68580" marT="0" marB="0" vert="vert27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FF00"/>
                    </a:solidFill>
                  </a:tcPr>
                </a:tc>
                <a:tc>
                  <a:txBody>
                    <a:bodyPr/>
                    <a:lstStyle/>
                    <a:p>
                      <a:pPr marL="71755" marR="71755" algn="ctr">
                        <a:lnSpc>
                          <a:spcPct val="115000"/>
                        </a:lnSpc>
                        <a:spcAft>
                          <a:spcPts val="0"/>
                        </a:spcAft>
                      </a:pPr>
                      <a:r>
                        <a:rPr lang="de-CH" sz="1400" b="1" dirty="0">
                          <a:solidFill>
                            <a:schemeClr val="bg1"/>
                          </a:solidFill>
                          <a:effectLst/>
                          <a:latin typeface="+mn-lt"/>
                          <a:ea typeface="Calibri" panose="020F0502020204030204" pitchFamily="34" charset="0"/>
                          <a:cs typeface="Times New Roman" panose="02020603050405020304" pitchFamily="18" charset="0"/>
                        </a:rPr>
                        <a:t>Kunst im Dorf</a:t>
                      </a:r>
                    </a:p>
                  </a:txBody>
                  <a:tcPr marL="68580" marR="68580" marT="0" marB="0" vert="vert27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FF00"/>
                    </a:solidFill>
                  </a:tcPr>
                </a:tc>
                <a:tc>
                  <a:txBody>
                    <a:bodyPr/>
                    <a:lstStyle/>
                    <a:p>
                      <a:pPr marL="71755" marR="71755" lvl="0" indent="0" algn="ctr" defTabSz="914400" rtl="0" eaLnBrk="1" fontAlgn="auto" latinLnBrk="0" hangingPunct="1">
                        <a:lnSpc>
                          <a:spcPct val="115000"/>
                        </a:lnSpc>
                        <a:spcBef>
                          <a:spcPts val="0"/>
                        </a:spcBef>
                        <a:spcAft>
                          <a:spcPts val="0"/>
                        </a:spcAft>
                        <a:buClrTx/>
                        <a:buSzTx/>
                        <a:buFontTx/>
                        <a:buNone/>
                        <a:tabLst/>
                        <a:defRPr/>
                      </a:pPr>
                      <a:endParaRPr lang="de-CH" sz="1200" b="1"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vert="vert27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FF00"/>
                    </a:solidFill>
                  </a:tcPr>
                </a:tc>
                <a:tc>
                  <a:txBody>
                    <a:bodyPr/>
                    <a:lstStyle/>
                    <a:p>
                      <a:pPr marL="71755" marR="71755" algn="ctr">
                        <a:lnSpc>
                          <a:spcPct val="115000"/>
                        </a:lnSpc>
                        <a:spcAft>
                          <a:spcPts val="0"/>
                        </a:spcAft>
                      </a:pPr>
                      <a:r>
                        <a:rPr lang="de-CH" sz="1400" b="1" dirty="0">
                          <a:solidFill>
                            <a:schemeClr val="bg1"/>
                          </a:solidFill>
                          <a:effectLst/>
                          <a:latin typeface="+mn-lt"/>
                          <a:ea typeface="Calibri" panose="020F0502020204030204" pitchFamily="34" charset="0"/>
                          <a:cs typeface="Times New Roman" panose="02020603050405020304" pitchFamily="18" charset="0"/>
                        </a:rPr>
                        <a:t>18.-20.09.2026 Dorffest,</a:t>
                      </a:r>
                      <a:br>
                        <a:rPr lang="de-CH" sz="1400" b="1" dirty="0">
                          <a:solidFill>
                            <a:schemeClr val="bg1"/>
                          </a:solidFill>
                          <a:effectLst/>
                          <a:latin typeface="+mn-lt"/>
                          <a:ea typeface="Calibri" panose="020F0502020204030204" pitchFamily="34" charset="0"/>
                          <a:cs typeface="Times New Roman" panose="02020603050405020304" pitchFamily="18" charset="0"/>
                        </a:rPr>
                      </a:br>
                      <a:r>
                        <a:rPr lang="de-CH" sz="1400" b="1" dirty="0">
                          <a:solidFill>
                            <a:schemeClr val="bg1"/>
                          </a:solidFill>
                          <a:effectLst/>
                          <a:latin typeface="+mn-lt"/>
                          <a:ea typeface="Calibri" panose="020F0502020204030204" pitchFamily="34" charset="0"/>
                          <a:cs typeface="Times New Roman" panose="02020603050405020304" pitchFamily="18" charset="0"/>
                        </a:rPr>
                        <a:t>Klassenzusammenkunft,</a:t>
                      </a:r>
                      <a:br>
                        <a:rPr lang="de-CH" sz="1400" b="1" dirty="0">
                          <a:solidFill>
                            <a:schemeClr val="bg1"/>
                          </a:solidFill>
                          <a:effectLst/>
                          <a:latin typeface="+mn-lt"/>
                          <a:ea typeface="Calibri" panose="020F0502020204030204" pitchFamily="34" charset="0"/>
                          <a:cs typeface="Times New Roman" panose="02020603050405020304" pitchFamily="18" charset="0"/>
                        </a:rPr>
                      </a:br>
                      <a:r>
                        <a:rPr lang="de-CH" sz="1400" b="1" dirty="0">
                          <a:solidFill>
                            <a:schemeClr val="bg1"/>
                          </a:solidFill>
                          <a:effectLst/>
                          <a:latin typeface="+mn-lt"/>
                          <a:ea typeface="Calibri" panose="020F0502020204030204" pitchFamily="34" charset="0"/>
                          <a:cs typeface="Times New Roman" panose="02020603050405020304" pitchFamily="18" charset="0"/>
                        </a:rPr>
                        <a:t>offizieller Festakt, Bettagsfeier</a:t>
                      </a:r>
                    </a:p>
                  </a:txBody>
                  <a:tcPr marL="68580" marR="68580" marT="0" marB="0" vert="vert27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FF00"/>
                    </a:solidFill>
                  </a:tcPr>
                </a:tc>
                <a:tc>
                  <a:txBody>
                    <a:bodyPr/>
                    <a:lstStyle/>
                    <a:p>
                      <a:pPr marL="71755" marR="71755" algn="ctr">
                        <a:lnSpc>
                          <a:spcPct val="115000"/>
                        </a:lnSpc>
                        <a:spcAft>
                          <a:spcPts val="0"/>
                        </a:spcAft>
                      </a:pPr>
                      <a:r>
                        <a:rPr lang="de-CH" sz="1400" b="1" dirty="0">
                          <a:solidFill>
                            <a:schemeClr val="bg1"/>
                          </a:solidFill>
                          <a:effectLst/>
                          <a:latin typeface="+mn-lt"/>
                          <a:ea typeface="Calibri" panose="020F0502020204030204" pitchFamily="34" charset="0"/>
                          <a:cs typeface="Times New Roman" panose="02020603050405020304" pitchFamily="18" charset="0"/>
                        </a:rPr>
                        <a:t>Begehung und Vortrag</a:t>
                      </a:r>
                    </a:p>
                    <a:p>
                      <a:pPr marL="71755" marR="71755" algn="ctr">
                        <a:lnSpc>
                          <a:spcPct val="115000"/>
                        </a:lnSpc>
                        <a:spcAft>
                          <a:spcPts val="0"/>
                        </a:spcAft>
                      </a:pPr>
                      <a:r>
                        <a:rPr lang="de-CH" sz="1400" b="1" dirty="0">
                          <a:solidFill>
                            <a:schemeClr val="bg1"/>
                          </a:solidFill>
                          <a:effectLst/>
                          <a:latin typeface="+mn-lt"/>
                          <a:ea typeface="Calibri" panose="020F0502020204030204" pitchFamily="34" charset="0"/>
                          <a:cs typeface="Times New Roman" panose="02020603050405020304" pitchFamily="18" charset="0"/>
                        </a:rPr>
                        <a:t>«Lebensraum schaffen»</a:t>
                      </a:r>
                    </a:p>
                  </a:txBody>
                  <a:tcPr marL="68580" marR="68580" marT="0" marB="0" vert="vert27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FF00"/>
                    </a:solidFill>
                  </a:tcPr>
                </a:tc>
                <a:tc>
                  <a:txBody>
                    <a:bodyPr/>
                    <a:lstStyle/>
                    <a:p>
                      <a:pPr marL="71755" marR="71755" algn="ctr">
                        <a:lnSpc>
                          <a:spcPct val="115000"/>
                        </a:lnSpc>
                        <a:spcAft>
                          <a:spcPts val="0"/>
                        </a:spcAft>
                      </a:pPr>
                      <a:r>
                        <a:rPr lang="de-CH" sz="1400" b="1" dirty="0">
                          <a:solidFill>
                            <a:schemeClr val="bg1"/>
                          </a:solidFill>
                          <a:effectLst/>
                          <a:latin typeface="+mn-lt"/>
                          <a:ea typeface="Calibri" panose="020F0502020204030204" pitchFamily="34" charset="0"/>
                          <a:cs typeface="Times New Roman" panose="02020603050405020304" pitchFamily="18" charset="0"/>
                        </a:rPr>
                        <a:t>Vortrag und Begehung</a:t>
                      </a:r>
                      <a:br>
                        <a:rPr lang="de-CH" sz="1400" b="1" dirty="0">
                          <a:solidFill>
                            <a:schemeClr val="bg1"/>
                          </a:solidFill>
                          <a:effectLst/>
                          <a:latin typeface="+mn-lt"/>
                          <a:ea typeface="Calibri" panose="020F0502020204030204" pitchFamily="34" charset="0"/>
                          <a:cs typeface="Times New Roman" panose="02020603050405020304" pitchFamily="18" charset="0"/>
                        </a:rPr>
                      </a:br>
                      <a:r>
                        <a:rPr lang="de-CH" sz="1400" b="1" dirty="0">
                          <a:solidFill>
                            <a:schemeClr val="bg1"/>
                          </a:solidFill>
                          <a:effectLst/>
                          <a:latin typeface="+mn-lt"/>
                          <a:ea typeface="Calibri" panose="020F0502020204030204" pitchFamily="34" charset="0"/>
                          <a:cs typeface="Times New Roman" panose="02020603050405020304" pitchFamily="18" charset="0"/>
                        </a:rPr>
                        <a:t> «Zukunftswald»</a:t>
                      </a:r>
                    </a:p>
                  </a:txBody>
                  <a:tcPr marL="68580" marR="68580" marT="0" marB="0" vert="vert27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FF00"/>
                    </a:solidFill>
                  </a:tcPr>
                </a:tc>
                <a:tc>
                  <a:txBody>
                    <a:bodyPr/>
                    <a:lstStyle/>
                    <a:p>
                      <a:pPr marL="71755" marR="71755" algn="ctr">
                        <a:lnSpc>
                          <a:spcPct val="115000"/>
                        </a:lnSpc>
                        <a:spcAft>
                          <a:spcPts val="0"/>
                        </a:spcAft>
                      </a:pPr>
                      <a:endParaRPr lang="de-CH" sz="12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vert="vert27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FF00"/>
                    </a:solidFill>
                  </a:tcPr>
                </a:tc>
                <a:extLst>
                  <a:ext uri="{0D108BD9-81ED-4DB2-BD59-A6C34878D82A}">
                    <a16:rowId xmlns:a16="http://schemas.microsoft.com/office/drawing/2014/main" val="4135130375"/>
                  </a:ext>
                </a:extLst>
              </a:tr>
            </a:tbl>
          </a:graphicData>
        </a:graphic>
      </p:graphicFrame>
      <p:grpSp>
        <p:nvGrpSpPr>
          <p:cNvPr id="9" name="Gruppieren 8">
            <a:extLst>
              <a:ext uri="{FF2B5EF4-FFF2-40B4-BE49-F238E27FC236}">
                <a16:creationId xmlns:a16="http://schemas.microsoft.com/office/drawing/2014/main" id="{110B062A-1C26-2AE7-696E-60A98D577F06}"/>
              </a:ext>
            </a:extLst>
          </p:cNvPr>
          <p:cNvGrpSpPr/>
          <p:nvPr/>
        </p:nvGrpSpPr>
        <p:grpSpPr>
          <a:xfrm>
            <a:off x="3532934" y="5968424"/>
            <a:ext cx="5474781" cy="611999"/>
            <a:chOff x="3484455" y="6097635"/>
            <a:chExt cx="5470505" cy="340095"/>
          </a:xfrm>
        </p:grpSpPr>
        <p:sp>
          <p:nvSpPr>
            <p:cNvPr id="3" name="Pfeil: nach links und rechts 2">
              <a:extLst>
                <a:ext uri="{FF2B5EF4-FFF2-40B4-BE49-F238E27FC236}">
                  <a16:creationId xmlns:a16="http://schemas.microsoft.com/office/drawing/2014/main" id="{E9CF3553-B28E-5771-7E4D-2D4CC1E6C77B}"/>
                </a:ext>
              </a:extLst>
            </p:cNvPr>
            <p:cNvSpPr/>
            <p:nvPr/>
          </p:nvSpPr>
          <p:spPr>
            <a:xfrm>
              <a:off x="3495675" y="6159577"/>
              <a:ext cx="5459283" cy="240067"/>
            </a:xfrm>
            <a:prstGeom prst="leftRightArrow">
              <a:avLst>
                <a:gd name="adj1" fmla="val 66476"/>
                <a:gd name="adj2" fmla="val 50000"/>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CH" sz="1400" b="1" i="0" u="none" strike="noStrike" kern="1200" cap="none" spc="0" normalizeH="0" baseline="0" noProof="0" dirty="0">
                  <a:ln>
                    <a:noFill/>
                  </a:ln>
                  <a:solidFill>
                    <a:prstClr val="black"/>
                  </a:solidFill>
                  <a:effectLst/>
                  <a:uLnTx/>
                  <a:uFillTx/>
                  <a:latin typeface="Arial" panose="020B0604020202020204"/>
                  <a:ea typeface="+mn-ea"/>
                  <a:cs typeface="+mn-cs"/>
                </a:rPr>
                <a:t>Beflaggung Dorfstrasse</a:t>
              </a:r>
            </a:p>
          </p:txBody>
        </p:sp>
        <p:cxnSp>
          <p:nvCxnSpPr>
            <p:cNvPr id="6" name="Gerader Verbinder 5">
              <a:extLst>
                <a:ext uri="{FF2B5EF4-FFF2-40B4-BE49-F238E27FC236}">
                  <a16:creationId xmlns:a16="http://schemas.microsoft.com/office/drawing/2014/main" id="{1AA41064-3940-AF67-46D2-995396AAD4C5}"/>
                </a:ext>
              </a:extLst>
            </p:cNvPr>
            <p:cNvCxnSpPr/>
            <p:nvPr/>
          </p:nvCxnSpPr>
          <p:spPr>
            <a:xfrm>
              <a:off x="3484455" y="6097635"/>
              <a:ext cx="0" cy="340095"/>
            </a:xfrm>
            <a:prstGeom prst="line">
              <a:avLst/>
            </a:prstGeom>
            <a:ln w="6350"/>
          </p:spPr>
          <p:style>
            <a:lnRef idx="1">
              <a:schemeClr val="dk1"/>
            </a:lnRef>
            <a:fillRef idx="0">
              <a:schemeClr val="dk1"/>
            </a:fillRef>
            <a:effectRef idx="0">
              <a:schemeClr val="dk1"/>
            </a:effectRef>
            <a:fontRef idx="minor">
              <a:schemeClr val="tx1"/>
            </a:fontRef>
          </p:style>
        </p:cxnSp>
        <p:cxnSp>
          <p:nvCxnSpPr>
            <p:cNvPr id="7" name="Gerader Verbinder 6">
              <a:extLst>
                <a:ext uri="{FF2B5EF4-FFF2-40B4-BE49-F238E27FC236}">
                  <a16:creationId xmlns:a16="http://schemas.microsoft.com/office/drawing/2014/main" id="{63D0A5FC-C483-5095-D5E6-BBD45E27D24D}"/>
                </a:ext>
              </a:extLst>
            </p:cNvPr>
            <p:cNvCxnSpPr/>
            <p:nvPr/>
          </p:nvCxnSpPr>
          <p:spPr>
            <a:xfrm>
              <a:off x="8954960" y="6097635"/>
              <a:ext cx="0" cy="340095"/>
            </a:xfrm>
            <a:prstGeom prst="line">
              <a:avLst/>
            </a:prstGeom>
            <a:ln w="6350"/>
          </p:spPr>
          <p:style>
            <a:lnRef idx="1">
              <a:schemeClr val="dk1"/>
            </a:lnRef>
            <a:fillRef idx="0">
              <a:schemeClr val="dk1"/>
            </a:fillRef>
            <a:effectRef idx="0">
              <a:schemeClr val="dk1"/>
            </a:effectRef>
            <a:fontRef idx="minor">
              <a:schemeClr val="tx1"/>
            </a:fontRef>
          </p:style>
        </p:cxnSp>
      </p:grpSp>
      <p:sp>
        <p:nvSpPr>
          <p:cNvPr id="4" name="Pfeil: nach links und rechts 3">
            <a:extLst>
              <a:ext uri="{FF2B5EF4-FFF2-40B4-BE49-F238E27FC236}">
                <a16:creationId xmlns:a16="http://schemas.microsoft.com/office/drawing/2014/main" id="{2D4E4E47-CDB4-0DE1-4533-EBB739BAF90A}"/>
              </a:ext>
            </a:extLst>
          </p:cNvPr>
          <p:cNvSpPr/>
          <p:nvPr/>
        </p:nvSpPr>
        <p:spPr>
          <a:xfrm>
            <a:off x="5103077" y="5483548"/>
            <a:ext cx="2337604" cy="432000"/>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CH" sz="1400" b="1" i="0" u="none" strike="noStrike" kern="1200" cap="none" spc="0" normalizeH="0" baseline="0" noProof="0" dirty="0">
                <a:ln>
                  <a:noFill/>
                </a:ln>
                <a:solidFill>
                  <a:prstClr val="black"/>
                </a:solidFill>
                <a:effectLst/>
                <a:uLnTx/>
                <a:uFillTx/>
                <a:latin typeface="Arial" panose="020B0604020202020204"/>
                <a:ea typeface="+mn-ea"/>
                <a:cs typeface="+mn-cs"/>
              </a:rPr>
              <a:t>offener Garten</a:t>
            </a:r>
          </a:p>
        </p:txBody>
      </p:sp>
      <p:sp>
        <p:nvSpPr>
          <p:cNvPr id="10" name="Titel 1">
            <a:extLst>
              <a:ext uri="{FF2B5EF4-FFF2-40B4-BE49-F238E27FC236}">
                <a16:creationId xmlns:a16="http://schemas.microsoft.com/office/drawing/2014/main" id="{604BBDBC-1FD6-6904-A684-2F0F16665258}"/>
              </a:ext>
            </a:extLst>
          </p:cNvPr>
          <p:cNvSpPr>
            <a:spLocks noGrp="1"/>
          </p:cNvSpPr>
          <p:nvPr>
            <p:ph type="title"/>
          </p:nvPr>
        </p:nvSpPr>
        <p:spPr>
          <a:xfrm>
            <a:off x="1084811" y="558805"/>
            <a:ext cx="9700711" cy="1080000"/>
          </a:xfrm>
        </p:spPr>
        <p:txBody>
          <a:bodyPr/>
          <a:lstStyle/>
          <a:p>
            <a:r>
              <a:rPr lang="de-CH" dirty="0"/>
              <a:t>Vom Verein geplante Aktivitäten für 2026</a:t>
            </a:r>
          </a:p>
        </p:txBody>
      </p:sp>
    </p:spTree>
    <p:extLst>
      <p:ext uri="{BB962C8B-B14F-4D97-AF65-F5344CB8AC3E}">
        <p14:creationId xmlns:p14="http://schemas.microsoft.com/office/powerpoint/2010/main" val="1435704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8B8CB-B7CC-5970-0C44-04B74183056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4A77FDE-46A6-5927-8BB1-6945FB02E5E7}"/>
              </a:ext>
            </a:extLst>
          </p:cNvPr>
          <p:cNvSpPr>
            <a:spLocks noGrp="1"/>
          </p:cNvSpPr>
          <p:nvPr>
            <p:ph type="title"/>
          </p:nvPr>
        </p:nvSpPr>
        <p:spPr>
          <a:xfrm>
            <a:off x="1084812" y="561633"/>
            <a:ext cx="8990354" cy="830638"/>
          </a:xfrm>
        </p:spPr>
        <p:txBody>
          <a:bodyPr/>
          <a:lstStyle/>
          <a:p>
            <a:r>
              <a:rPr lang="de-CH" dirty="0"/>
              <a:t>Budget für das Jubiläumsjahr 2026</a:t>
            </a:r>
            <a:br>
              <a:rPr lang="de-CH" dirty="0"/>
            </a:br>
            <a:r>
              <a:rPr lang="de-CH" sz="1800" dirty="0"/>
              <a:t>(Stand: 02. April 2025)</a:t>
            </a:r>
          </a:p>
        </p:txBody>
      </p:sp>
      <p:graphicFrame>
        <p:nvGraphicFramePr>
          <p:cNvPr id="3" name="Tabelle 2">
            <a:extLst>
              <a:ext uri="{FF2B5EF4-FFF2-40B4-BE49-F238E27FC236}">
                <a16:creationId xmlns:a16="http://schemas.microsoft.com/office/drawing/2014/main" id="{3D0DE857-8BA1-4CCC-9653-6BB4D0AD69FF}"/>
              </a:ext>
            </a:extLst>
          </p:cNvPr>
          <p:cNvGraphicFramePr>
            <a:graphicFrameLocks noGrp="1"/>
          </p:cNvGraphicFramePr>
          <p:nvPr>
            <p:extLst>
              <p:ext uri="{D42A27DB-BD31-4B8C-83A1-F6EECF244321}">
                <p14:modId xmlns:p14="http://schemas.microsoft.com/office/powerpoint/2010/main" val="399413619"/>
              </p:ext>
            </p:extLst>
          </p:nvPr>
        </p:nvGraphicFramePr>
        <p:xfrm>
          <a:off x="1197034" y="2052638"/>
          <a:ext cx="8589518" cy="4256406"/>
        </p:xfrm>
        <a:graphic>
          <a:graphicData uri="http://schemas.openxmlformats.org/drawingml/2006/table">
            <a:tbl>
              <a:tblPr>
                <a:tableStyleId>{5C22544A-7EE6-4342-B048-85BDC9FD1C3A}</a:tableStyleId>
              </a:tblPr>
              <a:tblGrid>
                <a:gridCol w="4034499">
                  <a:extLst>
                    <a:ext uri="{9D8B030D-6E8A-4147-A177-3AD203B41FA5}">
                      <a16:colId xmlns:a16="http://schemas.microsoft.com/office/drawing/2014/main" val="2302705274"/>
                    </a:ext>
                  </a:extLst>
                </a:gridCol>
                <a:gridCol w="1626467">
                  <a:extLst>
                    <a:ext uri="{9D8B030D-6E8A-4147-A177-3AD203B41FA5}">
                      <a16:colId xmlns:a16="http://schemas.microsoft.com/office/drawing/2014/main" val="4160084964"/>
                    </a:ext>
                  </a:extLst>
                </a:gridCol>
                <a:gridCol w="1482811">
                  <a:extLst>
                    <a:ext uri="{9D8B030D-6E8A-4147-A177-3AD203B41FA5}">
                      <a16:colId xmlns:a16="http://schemas.microsoft.com/office/drawing/2014/main" val="747183480"/>
                    </a:ext>
                  </a:extLst>
                </a:gridCol>
                <a:gridCol w="1445741">
                  <a:extLst>
                    <a:ext uri="{9D8B030D-6E8A-4147-A177-3AD203B41FA5}">
                      <a16:colId xmlns:a16="http://schemas.microsoft.com/office/drawing/2014/main" val="2089038281"/>
                    </a:ext>
                  </a:extLst>
                </a:gridCol>
              </a:tblGrid>
              <a:tr h="142322">
                <a:tc>
                  <a:txBody>
                    <a:bodyPr/>
                    <a:lstStyle/>
                    <a:p>
                      <a:pPr algn="l" fontAlgn="b"/>
                      <a:r>
                        <a:rPr lang="de-CH" sz="1200" b="1" u="none" strike="noStrike" dirty="0">
                          <a:solidFill>
                            <a:srgbClr val="0000FF"/>
                          </a:solidFill>
                          <a:effectLst/>
                          <a:latin typeface="+mn-lt"/>
                        </a:rPr>
                        <a:t>Projekte / Rubriken</a:t>
                      </a:r>
                      <a:endParaRPr lang="de-CH" sz="1200" b="1" i="0" u="none" strike="noStrike" dirty="0">
                        <a:solidFill>
                          <a:srgbClr val="0000FF"/>
                        </a:solidFill>
                        <a:effectLst/>
                        <a:latin typeface="+mn-lt"/>
                      </a:endParaRPr>
                    </a:p>
                  </a:txBody>
                  <a:tcPr marL="72000" marR="72000" marT="3847" marB="0" anchor="b"/>
                </a:tc>
                <a:tc>
                  <a:txBody>
                    <a:bodyPr/>
                    <a:lstStyle/>
                    <a:p>
                      <a:pPr algn="r" fontAlgn="b"/>
                      <a:r>
                        <a:rPr lang="de-CH" sz="1200" b="1" u="none" strike="noStrike" dirty="0">
                          <a:solidFill>
                            <a:srgbClr val="0000FF"/>
                          </a:solidFill>
                          <a:effectLst/>
                          <a:latin typeface="+mn-lt"/>
                        </a:rPr>
                        <a:t>Kosten</a:t>
                      </a:r>
                      <a:endParaRPr lang="de-CH" sz="1200" b="1" i="0" u="none" strike="noStrike" dirty="0">
                        <a:solidFill>
                          <a:srgbClr val="0000FF"/>
                        </a:solidFill>
                        <a:effectLst/>
                        <a:latin typeface="+mn-lt"/>
                      </a:endParaRPr>
                    </a:p>
                  </a:txBody>
                  <a:tcPr marL="72000" marR="72000" marT="3847" marB="0" anchor="b"/>
                </a:tc>
                <a:tc>
                  <a:txBody>
                    <a:bodyPr/>
                    <a:lstStyle/>
                    <a:p>
                      <a:pPr algn="r" fontAlgn="b"/>
                      <a:r>
                        <a:rPr lang="de-CH" sz="1200" b="1" u="none" strike="noStrike" dirty="0">
                          <a:solidFill>
                            <a:srgbClr val="0000FF"/>
                          </a:solidFill>
                          <a:effectLst/>
                          <a:latin typeface="+mn-lt"/>
                        </a:rPr>
                        <a:t>Einnahmen</a:t>
                      </a:r>
                      <a:endParaRPr lang="de-CH" sz="1200" b="1" i="0" u="none" strike="noStrike" dirty="0">
                        <a:solidFill>
                          <a:srgbClr val="0000FF"/>
                        </a:solidFill>
                        <a:effectLst/>
                        <a:latin typeface="+mn-lt"/>
                      </a:endParaRPr>
                    </a:p>
                  </a:txBody>
                  <a:tcPr marL="72000" marR="72000" marT="3847" marB="0" anchor="b"/>
                </a:tc>
                <a:tc>
                  <a:txBody>
                    <a:bodyPr/>
                    <a:lstStyle/>
                    <a:p>
                      <a:pPr algn="r" fontAlgn="b"/>
                      <a:r>
                        <a:rPr lang="de-CH" sz="1200" b="1" u="none" strike="noStrike" dirty="0">
                          <a:solidFill>
                            <a:srgbClr val="0000FF"/>
                          </a:solidFill>
                          <a:effectLst/>
                          <a:latin typeface="+mn-lt"/>
                        </a:rPr>
                        <a:t>Fehlbetrag</a:t>
                      </a:r>
                      <a:endParaRPr lang="de-CH" sz="1200" b="1" i="0" u="none" strike="noStrike" dirty="0">
                        <a:solidFill>
                          <a:srgbClr val="0000FF"/>
                        </a:solidFill>
                        <a:effectLst/>
                        <a:latin typeface="+mn-lt"/>
                      </a:endParaRPr>
                    </a:p>
                  </a:txBody>
                  <a:tcPr marL="72000" marR="72000" marT="3847" marB="0" anchor="b"/>
                </a:tc>
                <a:extLst>
                  <a:ext uri="{0D108BD9-81ED-4DB2-BD59-A6C34878D82A}">
                    <a16:rowId xmlns:a16="http://schemas.microsoft.com/office/drawing/2014/main" val="2032542393"/>
                  </a:ext>
                </a:extLst>
              </a:tr>
              <a:tr h="133090">
                <a:tc>
                  <a:txBody>
                    <a:bodyPr/>
                    <a:lstStyle/>
                    <a:p>
                      <a:pPr algn="l" fontAlgn="b"/>
                      <a:endParaRPr lang="de-CH" sz="1200" b="0" i="0" u="none" strike="noStrike" dirty="0">
                        <a:solidFill>
                          <a:srgbClr val="000000"/>
                        </a:solidFill>
                        <a:effectLst/>
                        <a:latin typeface="+mn-lt"/>
                      </a:endParaRPr>
                    </a:p>
                  </a:txBody>
                  <a:tcPr marL="72000" marR="72000" marT="3847" marB="0" anchor="b"/>
                </a:tc>
                <a:tc>
                  <a:txBody>
                    <a:bodyPr/>
                    <a:lstStyle/>
                    <a:p>
                      <a:pPr algn="l" fontAlgn="b"/>
                      <a:endParaRPr lang="de-CH" sz="1200" b="0" i="0" u="none" strike="noStrike" dirty="0">
                        <a:solidFill>
                          <a:srgbClr val="000000"/>
                        </a:solidFill>
                        <a:effectLst/>
                        <a:latin typeface="+mn-lt"/>
                      </a:endParaRPr>
                    </a:p>
                  </a:txBody>
                  <a:tcPr marL="72000" marR="72000" marT="3847" marB="0" anchor="b"/>
                </a:tc>
                <a:tc>
                  <a:txBody>
                    <a:bodyPr/>
                    <a:lstStyle/>
                    <a:p>
                      <a:pPr algn="l" fontAlgn="b"/>
                      <a:endParaRPr lang="de-CH" sz="1200" b="0" i="0" u="none" strike="noStrike" dirty="0">
                        <a:solidFill>
                          <a:srgbClr val="000000"/>
                        </a:solidFill>
                        <a:effectLst/>
                        <a:latin typeface="+mn-lt"/>
                      </a:endParaRPr>
                    </a:p>
                  </a:txBody>
                  <a:tcPr marL="72000" marR="72000" marT="3847" marB="0" anchor="b"/>
                </a:tc>
                <a:tc>
                  <a:txBody>
                    <a:bodyPr/>
                    <a:lstStyle/>
                    <a:p>
                      <a:pPr algn="l" fontAlgn="b"/>
                      <a:endParaRPr lang="de-CH" sz="1200" b="0" i="0" u="none" strike="noStrike" dirty="0">
                        <a:solidFill>
                          <a:srgbClr val="000000"/>
                        </a:solidFill>
                        <a:effectLst/>
                        <a:latin typeface="+mn-lt"/>
                      </a:endParaRPr>
                    </a:p>
                  </a:txBody>
                  <a:tcPr marL="72000" marR="72000" marT="3847" marB="0" anchor="b"/>
                </a:tc>
                <a:extLst>
                  <a:ext uri="{0D108BD9-81ED-4DB2-BD59-A6C34878D82A}">
                    <a16:rowId xmlns:a16="http://schemas.microsoft.com/office/drawing/2014/main" val="3042340053"/>
                  </a:ext>
                </a:extLst>
              </a:tr>
              <a:tr h="142322">
                <a:tc>
                  <a:txBody>
                    <a:bodyPr/>
                    <a:lstStyle/>
                    <a:p>
                      <a:pPr marL="357188" indent="-357188" algn="l" fontAlgn="b">
                        <a:buFont typeface="Wingdings" panose="05000000000000000000" pitchFamily="2" charset="2"/>
                        <a:buChar char="v"/>
                      </a:pPr>
                      <a:r>
                        <a:rPr lang="de-CH" sz="1200" u="none" strike="noStrike" dirty="0">
                          <a:effectLst/>
                          <a:latin typeface="+mn-lt"/>
                        </a:rPr>
                        <a:t>Dorffest (18.-20.9.2026)</a:t>
                      </a:r>
                      <a:endParaRPr lang="de-CH" sz="1200" b="0" i="0" u="none" strike="noStrike" dirty="0">
                        <a:solidFill>
                          <a:srgbClr val="000000"/>
                        </a:solidFill>
                        <a:effectLst/>
                        <a:latin typeface="+mn-lt"/>
                      </a:endParaRPr>
                    </a:p>
                  </a:txBody>
                  <a:tcPr marL="72000" marR="72000" marT="3847" marB="0" anchor="ctr"/>
                </a:tc>
                <a:tc>
                  <a:txBody>
                    <a:bodyPr/>
                    <a:lstStyle/>
                    <a:p>
                      <a:pPr algn="r" fontAlgn="b"/>
                      <a:r>
                        <a:rPr lang="de-CH" sz="1200" u="none" strike="noStrike" dirty="0">
                          <a:effectLst/>
                          <a:latin typeface="+mn-lt"/>
                        </a:rPr>
                        <a:t>100’000.00</a:t>
                      </a:r>
                      <a:endParaRPr lang="de-CH" sz="1200" b="0" i="0" u="none" strike="noStrike" dirty="0">
                        <a:solidFill>
                          <a:srgbClr val="000000"/>
                        </a:solidFill>
                        <a:effectLst/>
                        <a:latin typeface="+mn-lt"/>
                      </a:endParaRPr>
                    </a:p>
                  </a:txBody>
                  <a:tcPr marL="72000" marR="72000" marT="3847" marB="0" anchor="ctr"/>
                </a:tc>
                <a:tc>
                  <a:txBody>
                    <a:bodyPr/>
                    <a:lstStyle/>
                    <a:p>
                      <a:pPr algn="r" fontAlgn="b"/>
                      <a:r>
                        <a:rPr lang="de-CH" sz="1200" u="none" strike="noStrike" dirty="0">
                          <a:effectLst/>
                          <a:latin typeface="+mn-lt"/>
                        </a:rPr>
                        <a:t>60’000.00</a:t>
                      </a:r>
                      <a:endParaRPr lang="de-CH" sz="1200" b="0" i="0" u="none" strike="noStrike" dirty="0">
                        <a:solidFill>
                          <a:srgbClr val="000000"/>
                        </a:solidFill>
                        <a:effectLst/>
                        <a:latin typeface="+mn-lt"/>
                      </a:endParaRPr>
                    </a:p>
                  </a:txBody>
                  <a:tcPr marL="72000" marR="72000" marT="3847" marB="0" anchor="ctr"/>
                </a:tc>
                <a:tc>
                  <a:txBody>
                    <a:bodyPr/>
                    <a:lstStyle/>
                    <a:p>
                      <a:pPr algn="r" fontAlgn="b"/>
                      <a:r>
                        <a:rPr lang="de-CH" sz="1200" u="none" strike="noStrike" dirty="0">
                          <a:effectLst/>
                          <a:latin typeface="+mn-lt"/>
                        </a:rPr>
                        <a:t>40’000.00</a:t>
                      </a:r>
                      <a:endParaRPr lang="de-CH" sz="1200" b="0" i="0" u="none" strike="noStrike" dirty="0">
                        <a:solidFill>
                          <a:srgbClr val="000000"/>
                        </a:solidFill>
                        <a:effectLst/>
                        <a:latin typeface="+mn-lt"/>
                      </a:endParaRPr>
                    </a:p>
                  </a:txBody>
                  <a:tcPr marL="72000" marR="72000" marT="3847" marB="0" anchor="ctr"/>
                </a:tc>
                <a:extLst>
                  <a:ext uri="{0D108BD9-81ED-4DB2-BD59-A6C34878D82A}">
                    <a16:rowId xmlns:a16="http://schemas.microsoft.com/office/drawing/2014/main" val="3108165829"/>
                  </a:ext>
                </a:extLst>
              </a:tr>
              <a:tr h="142322">
                <a:tc>
                  <a:txBody>
                    <a:bodyPr/>
                    <a:lstStyle/>
                    <a:p>
                      <a:pPr marL="357188" indent="-357188" algn="l" fontAlgn="b">
                        <a:buFont typeface="Wingdings" panose="05000000000000000000" pitchFamily="2" charset="2"/>
                        <a:buChar char="v"/>
                      </a:pPr>
                      <a:r>
                        <a:rPr lang="de-CH" sz="1200" u="none" strike="noStrike" dirty="0">
                          <a:effectLst/>
                          <a:latin typeface="+mn-lt"/>
                        </a:rPr>
                        <a:t>Spezialprojekte</a:t>
                      </a:r>
                      <a:endParaRPr lang="de-CH" sz="1200" b="0" i="0" u="none" strike="noStrike" dirty="0">
                        <a:solidFill>
                          <a:srgbClr val="000000"/>
                        </a:solidFill>
                        <a:effectLst/>
                        <a:latin typeface="+mn-lt"/>
                      </a:endParaRPr>
                    </a:p>
                  </a:txBody>
                  <a:tcPr marL="72000" marR="72000" marT="3847" marB="0" anchor="ctr"/>
                </a:tc>
                <a:tc>
                  <a:txBody>
                    <a:bodyPr/>
                    <a:lstStyle/>
                    <a:p>
                      <a:pPr algn="r" fontAlgn="b"/>
                      <a:r>
                        <a:rPr lang="de-CH" sz="1200" u="none" strike="noStrike" dirty="0">
                          <a:effectLst/>
                          <a:latin typeface="+mn-lt"/>
                        </a:rPr>
                        <a:t>70’500.00</a:t>
                      </a:r>
                      <a:endParaRPr lang="de-CH" sz="1200" b="0" i="0" u="none" strike="noStrike" dirty="0">
                        <a:solidFill>
                          <a:srgbClr val="000000"/>
                        </a:solidFill>
                        <a:effectLst/>
                        <a:latin typeface="+mn-lt"/>
                      </a:endParaRPr>
                    </a:p>
                  </a:txBody>
                  <a:tcPr marL="72000" marR="72000" marT="3847" marB="0" anchor="ctr"/>
                </a:tc>
                <a:tc>
                  <a:txBody>
                    <a:bodyPr/>
                    <a:lstStyle/>
                    <a:p>
                      <a:pPr algn="r" fontAlgn="b"/>
                      <a:r>
                        <a:rPr lang="de-CH" sz="1200" u="none" strike="noStrike" dirty="0">
                          <a:effectLst/>
                          <a:latin typeface="+mn-lt"/>
                        </a:rPr>
                        <a:t>12’000.00</a:t>
                      </a:r>
                      <a:endParaRPr lang="de-CH" sz="1200" b="0" i="0" u="none" strike="noStrike" dirty="0">
                        <a:solidFill>
                          <a:srgbClr val="000000"/>
                        </a:solidFill>
                        <a:effectLst/>
                        <a:latin typeface="+mn-lt"/>
                      </a:endParaRPr>
                    </a:p>
                  </a:txBody>
                  <a:tcPr marL="72000" marR="72000" marT="3847" marB="0" anchor="ctr"/>
                </a:tc>
                <a:tc>
                  <a:txBody>
                    <a:bodyPr/>
                    <a:lstStyle/>
                    <a:p>
                      <a:pPr algn="r" fontAlgn="b"/>
                      <a:r>
                        <a:rPr lang="de-CH" sz="1200" u="none" strike="noStrike" dirty="0">
                          <a:effectLst/>
                          <a:latin typeface="+mn-lt"/>
                        </a:rPr>
                        <a:t>58’500.00</a:t>
                      </a:r>
                      <a:endParaRPr lang="de-CH" sz="1200" b="0" i="0" u="none" strike="noStrike" dirty="0">
                        <a:solidFill>
                          <a:srgbClr val="000000"/>
                        </a:solidFill>
                        <a:effectLst/>
                        <a:latin typeface="+mn-lt"/>
                      </a:endParaRPr>
                    </a:p>
                  </a:txBody>
                  <a:tcPr marL="72000" marR="72000" marT="3847" marB="0" anchor="ctr"/>
                </a:tc>
                <a:extLst>
                  <a:ext uri="{0D108BD9-81ED-4DB2-BD59-A6C34878D82A}">
                    <a16:rowId xmlns:a16="http://schemas.microsoft.com/office/drawing/2014/main" val="1683059573"/>
                  </a:ext>
                </a:extLst>
              </a:tr>
              <a:tr h="115380">
                <a:tc>
                  <a:txBody>
                    <a:bodyPr/>
                    <a:lstStyle/>
                    <a:p>
                      <a:pPr marL="357188" indent="-357188" algn="l" fontAlgn="b">
                        <a:buFont typeface="Wingdings" panose="05000000000000000000" pitchFamily="2" charset="2"/>
                        <a:buChar char="v"/>
                      </a:pPr>
                      <a:r>
                        <a:rPr lang="de-CH" sz="1200" u="none" strike="noStrike" dirty="0">
                          <a:effectLst/>
                          <a:latin typeface="+mn-lt"/>
                        </a:rPr>
                        <a:t>Buch "1150 Jahre Dachsen"</a:t>
                      </a:r>
                      <a:endParaRPr lang="de-CH" sz="1200" b="0" i="0" u="none" strike="noStrike" dirty="0">
                        <a:solidFill>
                          <a:srgbClr val="000000"/>
                        </a:solidFill>
                        <a:effectLst/>
                        <a:latin typeface="+mn-lt"/>
                      </a:endParaRPr>
                    </a:p>
                  </a:txBody>
                  <a:tcPr marL="72000" marR="72000" marT="3847" marB="0" anchor="ctr"/>
                </a:tc>
                <a:tc>
                  <a:txBody>
                    <a:bodyPr/>
                    <a:lstStyle/>
                    <a:p>
                      <a:pPr algn="r" fontAlgn="b"/>
                      <a:r>
                        <a:rPr lang="de-CH" sz="1200" u="none" strike="noStrike" dirty="0">
                          <a:effectLst/>
                          <a:latin typeface="+mn-lt"/>
                        </a:rPr>
                        <a:t>34’500.00</a:t>
                      </a:r>
                      <a:endParaRPr lang="de-CH" sz="1200" b="0" i="0" u="none" strike="noStrike" dirty="0">
                        <a:solidFill>
                          <a:srgbClr val="000000"/>
                        </a:solidFill>
                        <a:effectLst/>
                        <a:latin typeface="+mn-lt"/>
                      </a:endParaRPr>
                    </a:p>
                  </a:txBody>
                  <a:tcPr marL="72000" marR="72000" marT="3847" marB="0" anchor="ctr"/>
                </a:tc>
                <a:tc>
                  <a:txBody>
                    <a:bodyPr/>
                    <a:lstStyle/>
                    <a:p>
                      <a:pPr algn="r" fontAlgn="b"/>
                      <a:r>
                        <a:rPr lang="de-CH" sz="1200" u="none" strike="noStrike" dirty="0">
                          <a:effectLst/>
                          <a:latin typeface="+mn-lt"/>
                        </a:rPr>
                        <a:t>16’800.00</a:t>
                      </a:r>
                      <a:endParaRPr lang="de-CH" sz="1200" b="0" i="0" u="none" strike="noStrike" dirty="0">
                        <a:solidFill>
                          <a:srgbClr val="000000"/>
                        </a:solidFill>
                        <a:effectLst/>
                        <a:latin typeface="+mn-lt"/>
                      </a:endParaRPr>
                    </a:p>
                  </a:txBody>
                  <a:tcPr marL="72000" marR="72000" marT="3847" marB="0" anchor="ctr"/>
                </a:tc>
                <a:tc>
                  <a:txBody>
                    <a:bodyPr/>
                    <a:lstStyle/>
                    <a:p>
                      <a:pPr algn="r" fontAlgn="b"/>
                      <a:r>
                        <a:rPr lang="de-CH" sz="1200" u="none" strike="noStrike" dirty="0">
                          <a:effectLst/>
                          <a:latin typeface="+mn-lt"/>
                        </a:rPr>
                        <a:t>17’700.00</a:t>
                      </a:r>
                      <a:endParaRPr lang="de-CH" sz="1200" b="0" i="0" u="none" strike="noStrike" dirty="0">
                        <a:solidFill>
                          <a:srgbClr val="000000"/>
                        </a:solidFill>
                        <a:effectLst/>
                        <a:latin typeface="+mn-lt"/>
                      </a:endParaRPr>
                    </a:p>
                  </a:txBody>
                  <a:tcPr marL="72000" marR="72000" marT="3847" marB="0" anchor="ctr"/>
                </a:tc>
                <a:extLst>
                  <a:ext uri="{0D108BD9-81ED-4DB2-BD59-A6C34878D82A}">
                    <a16:rowId xmlns:a16="http://schemas.microsoft.com/office/drawing/2014/main" val="1376062933"/>
                  </a:ext>
                </a:extLst>
              </a:tr>
              <a:tr h="284644">
                <a:tc>
                  <a:txBody>
                    <a:bodyPr/>
                    <a:lstStyle/>
                    <a:p>
                      <a:pPr marL="357188" indent="-357188" algn="l" fontAlgn="b">
                        <a:buFont typeface="Wingdings" panose="05000000000000000000" pitchFamily="2" charset="2"/>
                        <a:buChar char="v"/>
                      </a:pPr>
                      <a:r>
                        <a:rPr lang="de-DE" sz="1200" u="none" strike="noStrike" dirty="0">
                          <a:effectLst/>
                          <a:latin typeface="+mn-lt"/>
                        </a:rPr>
                        <a:t>Erstmaliges Treffen ehemaliger Schüler/-innen </a:t>
                      </a:r>
                      <a:br>
                        <a:rPr lang="de-DE" sz="1200" u="none" strike="noStrike" dirty="0">
                          <a:effectLst/>
                          <a:latin typeface="+mn-lt"/>
                        </a:rPr>
                      </a:br>
                      <a:r>
                        <a:rPr lang="de-DE" sz="1200" u="none" strike="noStrike" dirty="0">
                          <a:effectLst/>
                          <a:latin typeface="+mn-lt"/>
                        </a:rPr>
                        <a:t>von Dachsen</a:t>
                      </a:r>
                      <a:endParaRPr lang="de-DE" sz="1200" b="0" i="0" u="none" strike="noStrike" dirty="0">
                        <a:solidFill>
                          <a:srgbClr val="000000"/>
                        </a:solidFill>
                        <a:effectLst/>
                        <a:latin typeface="+mn-lt"/>
                      </a:endParaRPr>
                    </a:p>
                  </a:txBody>
                  <a:tcPr marL="72000" marR="72000" marT="3847" marB="0" anchor="ctr"/>
                </a:tc>
                <a:tc>
                  <a:txBody>
                    <a:bodyPr/>
                    <a:lstStyle/>
                    <a:p>
                      <a:pPr algn="r" fontAlgn="b"/>
                      <a:r>
                        <a:rPr lang="de-CH" sz="1200" u="none" strike="noStrike" dirty="0">
                          <a:effectLst/>
                          <a:latin typeface="+mn-lt"/>
                        </a:rPr>
                        <a:t>22’000.00</a:t>
                      </a:r>
                      <a:endParaRPr lang="de-CH" sz="1200" b="0" i="0" u="none" strike="noStrike" dirty="0">
                        <a:solidFill>
                          <a:srgbClr val="000000"/>
                        </a:solidFill>
                        <a:effectLst/>
                        <a:latin typeface="+mn-lt"/>
                      </a:endParaRPr>
                    </a:p>
                  </a:txBody>
                  <a:tcPr marL="72000" marR="72000" marT="3847" marB="0" anchor="ctr"/>
                </a:tc>
                <a:tc>
                  <a:txBody>
                    <a:bodyPr/>
                    <a:lstStyle/>
                    <a:p>
                      <a:pPr algn="r" fontAlgn="b"/>
                      <a:r>
                        <a:rPr lang="de-CH" sz="1200" u="none" strike="noStrike" dirty="0">
                          <a:effectLst/>
                          <a:latin typeface="+mn-lt"/>
                        </a:rPr>
                        <a:t>15’000.00</a:t>
                      </a:r>
                      <a:endParaRPr lang="de-CH" sz="1200" b="0" i="0" u="none" strike="noStrike" dirty="0">
                        <a:solidFill>
                          <a:srgbClr val="000000"/>
                        </a:solidFill>
                        <a:effectLst/>
                        <a:latin typeface="+mn-lt"/>
                      </a:endParaRPr>
                    </a:p>
                  </a:txBody>
                  <a:tcPr marL="72000" marR="72000" marT="3847" marB="0" anchor="ctr"/>
                </a:tc>
                <a:tc>
                  <a:txBody>
                    <a:bodyPr/>
                    <a:lstStyle/>
                    <a:p>
                      <a:pPr algn="r" fontAlgn="b"/>
                      <a:r>
                        <a:rPr lang="de-CH" sz="1200" u="none" strike="noStrike" dirty="0">
                          <a:effectLst/>
                          <a:latin typeface="+mn-lt"/>
                        </a:rPr>
                        <a:t>7’000.00</a:t>
                      </a:r>
                      <a:endParaRPr lang="de-CH" sz="1200" b="0" i="0" u="none" strike="noStrike" dirty="0">
                        <a:solidFill>
                          <a:srgbClr val="000000"/>
                        </a:solidFill>
                        <a:effectLst/>
                        <a:latin typeface="+mn-lt"/>
                      </a:endParaRPr>
                    </a:p>
                  </a:txBody>
                  <a:tcPr marL="72000" marR="72000" marT="3847" marB="0" anchor="ctr"/>
                </a:tc>
                <a:extLst>
                  <a:ext uri="{0D108BD9-81ED-4DB2-BD59-A6C34878D82A}">
                    <a16:rowId xmlns:a16="http://schemas.microsoft.com/office/drawing/2014/main" val="765183405"/>
                  </a:ext>
                </a:extLst>
              </a:tr>
              <a:tr h="142322">
                <a:tc>
                  <a:txBody>
                    <a:bodyPr/>
                    <a:lstStyle/>
                    <a:p>
                      <a:pPr marL="357188" indent="-357188" algn="l" fontAlgn="b">
                        <a:buFont typeface="Wingdings" panose="05000000000000000000" pitchFamily="2" charset="2"/>
                        <a:buChar char="v"/>
                      </a:pPr>
                      <a:r>
                        <a:rPr lang="de-CH" sz="1200" u="none" strike="noStrike" dirty="0">
                          <a:effectLst/>
                          <a:latin typeface="+mn-lt"/>
                        </a:rPr>
                        <a:t>Rahmenveranstaltungen // «Kunst im Dorf»</a:t>
                      </a:r>
                      <a:endParaRPr lang="de-CH" sz="1200" b="0" i="0" u="none" strike="noStrike" dirty="0">
                        <a:solidFill>
                          <a:srgbClr val="000000"/>
                        </a:solidFill>
                        <a:effectLst/>
                        <a:latin typeface="+mn-lt"/>
                      </a:endParaRPr>
                    </a:p>
                  </a:txBody>
                  <a:tcPr marL="72000" marR="72000" marT="3847" marB="0" anchor="ctr"/>
                </a:tc>
                <a:tc>
                  <a:txBody>
                    <a:bodyPr/>
                    <a:lstStyle/>
                    <a:p>
                      <a:pPr algn="r" fontAlgn="b"/>
                      <a:r>
                        <a:rPr lang="de-CH" sz="1200" u="none" strike="noStrike" dirty="0">
                          <a:effectLst/>
                          <a:latin typeface="+mn-lt"/>
                        </a:rPr>
                        <a:t>18’000.00</a:t>
                      </a:r>
                      <a:endParaRPr lang="de-CH" sz="1200" b="0" i="0" u="none" strike="noStrike" dirty="0">
                        <a:solidFill>
                          <a:srgbClr val="000000"/>
                        </a:solidFill>
                        <a:effectLst/>
                        <a:latin typeface="+mn-lt"/>
                      </a:endParaRPr>
                    </a:p>
                  </a:txBody>
                  <a:tcPr marL="72000" marR="72000" marT="3847" marB="0" anchor="ctr"/>
                </a:tc>
                <a:tc>
                  <a:txBody>
                    <a:bodyPr/>
                    <a:lstStyle/>
                    <a:p>
                      <a:pPr algn="l" fontAlgn="b"/>
                      <a:endParaRPr lang="de-CH" sz="1200" b="0" i="0" u="none" strike="noStrike" dirty="0">
                        <a:solidFill>
                          <a:srgbClr val="000000"/>
                        </a:solidFill>
                        <a:effectLst/>
                        <a:latin typeface="+mn-lt"/>
                      </a:endParaRPr>
                    </a:p>
                  </a:txBody>
                  <a:tcPr marL="72000" marR="72000" marT="3847" marB="0" anchor="ctr"/>
                </a:tc>
                <a:tc>
                  <a:txBody>
                    <a:bodyPr/>
                    <a:lstStyle/>
                    <a:p>
                      <a:pPr algn="r" fontAlgn="b"/>
                      <a:r>
                        <a:rPr lang="de-CH" sz="1200" u="none" strike="noStrike" dirty="0">
                          <a:effectLst/>
                          <a:latin typeface="+mn-lt"/>
                        </a:rPr>
                        <a:t>18’000.00</a:t>
                      </a:r>
                      <a:endParaRPr lang="de-CH" sz="1200" b="0" i="0" u="none" strike="noStrike" dirty="0">
                        <a:solidFill>
                          <a:srgbClr val="000000"/>
                        </a:solidFill>
                        <a:effectLst/>
                        <a:latin typeface="+mn-lt"/>
                      </a:endParaRPr>
                    </a:p>
                  </a:txBody>
                  <a:tcPr marL="72000" marR="72000" marT="3847" marB="0" anchor="ctr"/>
                </a:tc>
                <a:extLst>
                  <a:ext uri="{0D108BD9-81ED-4DB2-BD59-A6C34878D82A}">
                    <a16:rowId xmlns:a16="http://schemas.microsoft.com/office/drawing/2014/main" val="587276447"/>
                  </a:ext>
                </a:extLst>
              </a:tr>
              <a:tr h="142322">
                <a:tc>
                  <a:txBody>
                    <a:bodyPr/>
                    <a:lstStyle/>
                    <a:p>
                      <a:pPr marL="357188" indent="-357188" algn="l" fontAlgn="b">
                        <a:buFont typeface="Wingdings" panose="05000000000000000000" pitchFamily="2" charset="2"/>
                        <a:buChar char="v"/>
                      </a:pPr>
                      <a:r>
                        <a:rPr lang="de-CH" sz="1200" u="none" strike="noStrike" dirty="0">
                          <a:effectLst/>
                          <a:latin typeface="+mn-lt"/>
                        </a:rPr>
                        <a:t>Festführer / Drucksachen / Kommunikation</a:t>
                      </a:r>
                      <a:endParaRPr lang="de-CH" sz="1200" b="0" i="0" u="none" strike="noStrike" dirty="0">
                        <a:solidFill>
                          <a:srgbClr val="000000"/>
                        </a:solidFill>
                        <a:effectLst/>
                        <a:latin typeface="+mn-lt"/>
                      </a:endParaRPr>
                    </a:p>
                  </a:txBody>
                  <a:tcPr marL="72000" marR="72000" marT="3847" marB="0" anchor="ctr"/>
                </a:tc>
                <a:tc>
                  <a:txBody>
                    <a:bodyPr/>
                    <a:lstStyle/>
                    <a:p>
                      <a:pPr algn="r" fontAlgn="b"/>
                      <a:r>
                        <a:rPr lang="de-CH" sz="1200" u="none" strike="noStrike" dirty="0">
                          <a:effectLst/>
                          <a:latin typeface="+mn-lt"/>
                        </a:rPr>
                        <a:t>15’000.00</a:t>
                      </a:r>
                      <a:endParaRPr lang="de-CH" sz="1200" b="0" i="0" u="none" strike="noStrike" dirty="0">
                        <a:solidFill>
                          <a:srgbClr val="000000"/>
                        </a:solidFill>
                        <a:effectLst/>
                        <a:latin typeface="+mn-lt"/>
                      </a:endParaRPr>
                    </a:p>
                  </a:txBody>
                  <a:tcPr marL="72000" marR="72000" marT="3847" marB="0" anchor="ct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de-CH" sz="1200" u="none" strike="noStrike" dirty="0">
                          <a:effectLst/>
                          <a:latin typeface="+mn-lt"/>
                        </a:rPr>
                        <a:t>1’000.00</a:t>
                      </a:r>
                      <a:endParaRPr lang="de-CH" sz="1200" b="0" i="0" u="none" strike="noStrike" dirty="0">
                        <a:solidFill>
                          <a:srgbClr val="000000"/>
                        </a:solidFill>
                        <a:effectLst/>
                        <a:latin typeface="+mn-lt"/>
                      </a:endParaRPr>
                    </a:p>
                  </a:txBody>
                  <a:tcPr marL="72000" marR="72000" marT="3847" marB="0" anchor="ctr"/>
                </a:tc>
                <a:tc>
                  <a:txBody>
                    <a:bodyPr/>
                    <a:lstStyle/>
                    <a:p>
                      <a:pPr algn="r" fontAlgn="b"/>
                      <a:r>
                        <a:rPr lang="de-CH" sz="1200" u="none" strike="noStrike" dirty="0">
                          <a:effectLst/>
                          <a:latin typeface="+mn-lt"/>
                        </a:rPr>
                        <a:t>14’000</a:t>
                      </a:r>
                      <a:r>
                        <a:rPr lang="de-CH" sz="1200" b="0" i="0" u="none" strike="noStrike" dirty="0">
                          <a:solidFill>
                            <a:srgbClr val="000000"/>
                          </a:solidFill>
                          <a:effectLst/>
                          <a:latin typeface="+mn-lt"/>
                        </a:rPr>
                        <a:t>.00</a:t>
                      </a:r>
                      <a:endParaRPr lang="de-CH" sz="1200" u="none" strike="noStrike" dirty="0">
                        <a:effectLst/>
                        <a:latin typeface="+mn-lt"/>
                      </a:endParaRPr>
                    </a:p>
                  </a:txBody>
                  <a:tcPr marL="72000" marR="72000" marT="3847" marB="0" anchor="ctr"/>
                </a:tc>
                <a:extLst>
                  <a:ext uri="{0D108BD9-81ED-4DB2-BD59-A6C34878D82A}">
                    <a16:rowId xmlns:a16="http://schemas.microsoft.com/office/drawing/2014/main" val="3615458768"/>
                  </a:ext>
                </a:extLst>
              </a:tr>
              <a:tr h="227524">
                <a:tc>
                  <a:txBody>
                    <a:bodyPr/>
                    <a:lstStyle/>
                    <a:p>
                      <a:pPr marL="357188" indent="-357188" algn="l" fontAlgn="b">
                        <a:buFont typeface="Wingdings" panose="05000000000000000000" pitchFamily="2" charset="2"/>
                        <a:buChar char="v"/>
                      </a:pPr>
                      <a:r>
                        <a:rPr lang="de-DE" sz="1200" b="0" i="0" u="none" strike="noStrike" dirty="0">
                          <a:solidFill>
                            <a:srgbClr val="000000"/>
                          </a:solidFill>
                          <a:effectLst/>
                          <a:latin typeface="+mn-lt"/>
                        </a:rPr>
                        <a:t>Finanzen / IT</a:t>
                      </a:r>
                      <a:endParaRPr lang="de-CH" sz="1200" b="0" i="0" u="none" strike="noStrike" dirty="0">
                        <a:solidFill>
                          <a:srgbClr val="000000"/>
                        </a:solidFill>
                        <a:effectLst/>
                        <a:latin typeface="+mn-lt"/>
                      </a:endParaRPr>
                    </a:p>
                  </a:txBody>
                  <a:tcPr marL="72000" marR="72000" marT="3847" marB="0" anchor="ctr"/>
                </a:tc>
                <a:tc>
                  <a:txBody>
                    <a:bodyPr/>
                    <a:lstStyle/>
                    <a:p>
                      <a:pPr algn="r" fontAlgn="b"/>
                      <a:r>
                        <a:rPr lang="de-DE" sz="1200" b="0" i="0" u="none" strike="noStrike" dirty="0">
                          <a:solidFill>
                            <a:srgbClr val="000000"/>
                          </a:solidFill>
                          <a:effectLst/>
                          <a:latin typeface="+mn-lt"/>
                        </a:rPr>
                        <a:t>7‘500.00</a:t>
                      </a:r>
                      <a:endParaRPr lang="de-CH" sz="1200" b="0" i="0" u="none" strike="noStrike" dirty="0">
                        <a:solidFill>
                          <a:srgbClr val="000000"/>
                        </a:solidFill>
                        <a:effectLst/>
                        <a:latin typeface="+mn-lt"/>
                      </a:endParaRPr>
                    </a:p>
                  </a:txBody>
                  <a:tcPr marL="72000" marR="72000" marT="3847" marB="0" anchor="ctr"/>
                </a:tc>
                <a:tc>
                  <a:txBody>
                    <a:bodyPr/>
                    <a:lstStyle/>
                    <a:p>
                      <a:pPr algn="r" fontAlgn="b"/>
                      <a:endParaRPr lang="de-CH" sz="1200" b="0" i="0" u="none" strike="noStrike" dirty="0">
                        <a:solidFill>
                          <a:srgbClr val="000000"/>
                        </a:solidFill>
                        <a:effectLst/>
                        <a:latin typeface="+mn-lt"/>
                      </a:endParaRPr>
                    </a:p>
                  </a:txBody>
                  <a:tcPr marL="72000" marR="72000" marT="3847" marB="0" anchor="ctr"/>
                </a:tc>
                <a:tc>
                  <a:txBody>
                    <a:bodyPr/>
                    <a:lstStyle/>
                    <a:p>
                      <a:pPr algn="r" fontAlgn="b"/>
                      <a:r>
                        <a:rPr lang="de-DE" sz="1200" b="0" i="0" u="none" strike="noStrike" dirty="0">
                          <a:solidFill>
                            <a:srgbClr val="000000"/>
                          </a:solidFill>
                          <a:effectLst/>
                          <a:latin typeface="+mn-lt"/>
                        </a:rPr>
                        <a:t>7‘500.00</a:t>
                      </a:r>
                      <a:endParaRPr lang="de-CH" sz="1200" b="0" i="0" u="none" strike="noStrike" dirty="0">
                        <a:solidFill>
                          <a:srgbClr val="000000"/>
                        </a:solidFill>
                        <a:effectLst/>
                        <a:latin typeface="+mn-lt"/>
                      </a:endParaRPr>
                    </a:p>
                  </a:txBody>
                  <a:tcPr marL="72000" marR="72000" marT="3847" marB="0" anchor="ctr"/>
                </a:tc>
                <a:extLst>
                  <a:ext uri="{0D108BD9-81ED-4DB2-BD59-A6C34878D82A}">
                    <a16:rowId xmlns:a16="http://schemas.microsoft.com/office/drawing/2014/main" val="2442381904"/>
                  </a:ext>
                </a:extLst>
              </a:tr>
              <a:tr h="227524">
                <a:tc>
                  <a:txBody>
                    <a:bodyPr/>
                    <a:lstStyle/>
                    <a:p>
                      <a:pPr marL="357188" indent="-357188" algn="l" fontAlgn="b">
                        <a:buFont typeface="Wingdings" panose="05000000000000000000" pitchFamily="2" charset="2"/>
                        <a:buChar char="v"/>
                      </a:pPr>
                      <a:r>
                        <a:rPr lang="de-CH" sz="1200" u="none" strike="noStrike" dirty="0">
                          <a:effectLst/>
                          <a:latin typeface="+mn-lt"/>
                        </a:rPr>
                        <a:t>Gesamtorganisation / Sicherheit / etc. </a:t>
                      </a:r>
                      <a:endParaRPr lang="de-CH" sz="1200" b="0" i="0" u="none" strike="noStrike" dirty="0">
                        <a:solidFill>
                          <a:srgbClr val="000000"/>
                        </a:solidFill>
                        <a:effectLst/>
                        <a:latin typeface="+mn-lt"/>
                      </a:endParaRPr>
                    </a:p>
                  </a:txBody>
                  <a:tcPr marL="72000" marR="72000" marT="3847" marB="0" anchor="ctr"/>
                </a:tc>
                <a:tc>
                  <a:txBody>
                    <a:bodyPr/>
                    <a:lstStyle/>
                    <a:p>
                      <a:pPr algn="r" fontAlgn="b"/>
                      <a:r>
                        <a:rPr lang="de-CH" sz="1200" u="none" strike="noStrike" dirty="0">
                          <a:effectLst/>
                          <a:latin typeface="+mn-lt"/>
                        </a:rPr>
                        <a:t>27’500.00</a:t>
                      </a:r>
                      <a:endParaRPr lang="de-CH" sz="1200" b="0" i="0" u="none" strike="noStrike" dirty="0">
                        <a:solidFill>
                          <a:srgbClr val="000000"/>
                        </a:solidFill>
                        <a:effectLst/>
                        <a:latin typeface="+mn-lt"/>
                      </a:endParaRPr>
                    </a:p>
                  </a:txBody>
                  <a:tcPr marL="72000" marR="72000" marT="3847" marB="0" anchor="ctr"/>
                </a:tc>
                <a:tc>
                  <a:txBody>
                    <a:bodyPr/>
                    <a:lstStyle/>
                    <a:p>
                      <a:pPr algn="r" fontAlgn="b"/>
                      <a:endParaRPr lang="de-CH" sz="1200" b="0" i="0" u="none" strike="noStrike" dirty="0">
                        <a:solidFill>
                          <a:srgbClr val="000000"/>
                        </a:solidFill>
                        <a:effectLst/>
                        <a:latin typeface="+mn-lt"/>
                      </a:endParaRPr>
                    </a:p>
                  </a:txBody>
                  <a:tcPr marL="72000" marR="72000" marT="3847" marB="0" anchor="ctr"/>
                </a:tc>
                <a:tc>
                  <a:txBody>
                    <a:bodyPr/>
                    <a:lstStyle/>
                    <a:p>
                      <a:pPr algn="r" fontAlgn="b"/>
                      <a:r>
                        <a:rPr lang="de-CH" sz="1200" u="none" strike="noStrike" dirty="0">
                          <a:effectLst/>
                          <a:latin typeface="+mn-lt"/>
                        </a:rPr>
                        <a:t>27’500.00</a:t>
                      </a:r>
                      <a:endParaRPr lang="de-CH" sz="1200" b="0" i="0" u="none" strike="noStrike" dirty="0">
                        <a:solidFill>
                          <a:srgbClr val="000000"/>
                        </a:solidFill>
                        <a:effectLst/>
                        <a:latin typeface="+mn-lt"/>
                      </a:endParaRPr>
                    </a:p>
                  </a:txBody>
                  <a:tcPr marL="72000" marR="72000" marT="3847" marB="0" anchor="ctr"/>
                </a:tc>
                <a:extLst>
                  <a:ext uri="{0D108BD9-81ED-4DB2-BD59-A6C34878D82A}">
                    <a16:rowId xmlns:a16="http://schemas.microsoft.com/office/drawing/2014/main" val="1954073745"/>
                  </a:ext>
                </a:extLst>
              </a:tr>
              <a:tr h="0">
                <a:tc>
                  <a:txBody>
                    <a:bodyPr/>
                    <a:lstStyle/>
                    <a:p>
                      <a:pPr algn="l" fontAlgn="b"/>
                      <a:endParaRPr lang="de-CH" sz="200" b="0" i="0" u="none" strike="noStrike" dirty="0">
                        <a:solidFill>
                          <a:srgbClr val="000000"/>
                        </a:solidFill>
                        <a:effectLst/>
                        <a:latin typeface="+mn-lt"/>
                      </a:endParaRPr>
                    </a:p>
                  </a:txBody>
                  <a:tcPr marL="72000" marR="72000" marT="3847" marB="0" anchor="b"/>
                </a:tc>
                <a:tc>
                  <a:txBody>
                    <a:bodyPr/>
                    <a:lstStyle/>
                    <a:p>
                      <a:pPr algn="l" fontAlgn="b"/>
                      <a:endParaRPr lang="de-CH" sz="200" b="0" i="0" u="none" strike="noStrike" dirty="0">
                        <a:solidFill>
                          <a:srgbClr val="000000"/>
                        </a:solidFill>
                        <a:effectLst/>
                        <a:latin typeface="+mn-lt"/>
                      </a:endParaRPr>
                    </a:p>
                  </a:txBody>
                  <a:tcPr marL="72000" marR="72000" marT="3847" marB="0" anchor="b"/>
                </a:tc>
                <a:tc>
                  <a:txBody>
                    <a:bodyPr/>
                    <a:lstStyle/>
                    <a:p>
                      <a:pPr algn="l" fontAlgn="b"/>
                      <a:endParaRPr lang="de-CH" sz="200" b="0" i="0" u="none" strike="noStrike" dirty="0">
                        <a:solidFill>
                          <a:srgbClr val="000000"/>
                        </a:solidFill>
                        <a:effectLst/>
                        <a:latin typeface="+mn-lt"/>
                      </a:endParaRPr>
                    </a:p>
                  </a:txBody>
                  <a:tcPr marL="72000" marR="72000" marT="3847" marB="0" anchor="b"/>
                </a:tc>
                <a:tc>
                  <a:txBody>
                    <a:bodyPr/>
                    <a:lstStyle/>
                    <a:p>
                      <a:pPr algn="l" fontAlgn="b"/>
                      <a:endParaRPr lang="de-CH" sz="200" b="0" i="0" u="none" strike="noStrike" dirty="0">
                        <a:solidFill>
                          <a:srgbClr val="000000"/>
                        </a:solidFill>
                        <a:effectLst/>
                        <a:latin typeface="+mn-lt"/>
                      </a:endParaRPr>
                    </a:p>
                  </a:txBody>
                  <a:tcPr marL="72000" marR="72000" marT="3847" marB="0" anchor="b"/>
                </a:tc>
                <a:extLst>
                  <a:ext uri="{0D108BD9-81ED-4DB2-BD59-A6C34878D82A}">
                    <a16:rowId xmlns:a16="http://schemas.microsoft.com/office/drawing/2014/main" val="2147030629"/>
                  </a:ext>
                </a:extLst>
              </a:tr>
              <a:tr h="142322">
                <a:tc>
                  <a:txBody>
                    <a:bodyPr/>
                    <a:lstStyle/>
                    <a:p>
                      <a:pPr algn="l" fontAlgn="b"/>
                      <a:r>
                        <a:rPr lang="de-CH" sz="1200" b="1" u="none" strike="noStrike" dirty="0">
                          <a:effectLst/>
                          <a:latin typeface="+mn-lt"/>
                        </a:rPr>
                        <a:t>Total I</a:t>
                      </a:r>
                      <a:endParaRPr lang="de-CH" sz="1200" b="1" i="0" u="none" strike="noStrike" dirty="0">
                        <a:solidFill>
                          <a:srgbClr val="000000"/>
                        </a:solidFill>
                        <a:effectLst/>
                        <a:latin typeface="+mn-lt"/>
                      </a:endParaRPr>
                    </a:p>
                  </a:txBody>
                  <a:tcPr marL="72000" marR="72000" marT="3847" marB="0" anchor="b">
                    <a:solidFill>
                      <a:srgbClr val="FFFF00"/>
                    </a:solidFill>
                  </a:tcPr>
                </a:tc>
                <a:tc>
                  <a:txBody>
                    <a:bodyPr/>
                    <a:lstStyle/>
                    <a:p>
                      <a:pPr algn="r" fontAlgn="b"/>
                      <a:r>
                        <a:rPr lang="de-CH" sz="1200" b="1" u="none" strike="noStrike" dirty="0">
                          <a:effectLst/>
                          <a:latin typeface="+mn-lt"/>
                        </a:rPr>
                        <a:t>295’000.00</a:t>
                      </a:r>
                      <a:endParaRPr lang="de-CH" sz="1200" b="1" i="0" u="none" strike="noStrike" dirty="0">
                        <a:solidFill>
                          <a:srgbClr val="000000"/>
                        </a:solidFill>
                        <a:effectLst/>
                        <a:latin typeface="+mn-lt"/>
                      </a:endParaRPr>
                    </a:p>
                  </a:txBody>
                  <a:tcPr marL="72000" marR="72000" marT="3847" marB="0" anchor="b">
                    <a:solidFill>
                      <a:srgbClr val="FFFF00"/>
                    </a:solidFill>
                  </a:tcPr>
                </a:tc>
                <a:tc>
                  <a:txBody>
                    <a:bodyPr/>
                    <a:lstStyle/>
                    <a:p>
                      <a:pPr algn="r" fontAlgn="b"/>
                      <a:r>
                        <a:rPr lang="de-CH" sz="1200" b="1" u="none" strike="noStrike" dirty="0">
                          <a:effectLst/>
                          <a:latin typeface="+mn-lt"/>
                        </a:rPr>
                        <a:t>104’800.00</a:t>
                      </a:r>
                      <a:endParaRPr lang="de-CH" sz="1200" b="1" i="0" u="none" strike="noStrike" dirty="0">
                        <a:solidFill>
                          <a:srgbClr val="000000"/>
                        </a:solidFill>
                        <a:effectLst/>
                        <a:latin typeface="+mn-lt"/>
                      </a:endParaRPr>
                    </a:p>
                  </a:txBody>
                  <a:tcPr marL="72000" marR="72000" marT="3847" marB="0" anchor="b">
                    <a:solidFill>
                      <a:srgbClr val="FFFF00"/>
                    </a:solidFill>
                  </a:tcPr>
                </a:tc>
                <a:tc>
                  <a:txBody>
                    <a:bodyPr/>
                    <a:lstStyle/>
                    <a:p>
                      <a:pPr algn="r" fontAlgn="b"/>
                      <a:r>
                        <a:rPr lang="de-CH" sz="1200" b="1" u="none" strike="noStrike" dirty="0">
                          <a:effectLst/>
                          <a:latin typeface="+mn-lt"/>
                        </a:rPr>
                        <a:t>190’200.00</a:t>
                      </a:r>
                      <a:endParaRPr lang="de-CH" sz="1200" b="1" i="0" u="none" strike="noStrike" dirty="0">
                        <a:solidFill>
                          <a:srgbClr val="000000"/>
                        </a:solidFill>
                        <a:effectLst/>
                        <a:latin typeface="+mn-lt"/>
                      </a:endParaRPr>
                    </a:p>
                  </a:txBody>
                  <a:tcPr marL="72000" marR="72000" marT="3847" marB="0" anchor="b">
                    <a:solidFill>
                      <a:srgbClr val="FFFF00"/>
                    </a:solidFill>
                  </a:tcPr>
                </a:tc>
                <a:extLst>
                  <a:ext uri="{0D108BD9-81ED-4DB2-BD59-A6C34878D82A}">
                    <a16:rowId xmlns:a16="http://schemas.microsoft.com/office/drawing/2014/main" val="2090584284"/>
                  </a:ext>
                </a:extLst>
              </a:tr>
              <a:tr h="68333">
                <a:tc>
                  <a:txBody>
                    <a:bodyPr/>
                    <a:lstStyle/>
                    <a:p>
                      <a:pPr algn="l" fontAlgn="b"/>
                      <a:endParaRPr lang="de-CH" sz="200" b="0" i="0" u="none" strike="noStrike" dirty="0">
                        <a:solidFill>
                          <a:srgbClr val="000000"/>
                        </a:solidFill>
                        <a:effectLst/>
                        <a:latin typeface="+mn-lt"/>
                      </a:endParaRPr>
                    </a:p>
                  </a:txBody>
                  <a:tcPr marL="72000" marR="72000" marT="3847" marB="0" anchor="b"/>
                </a:tc>
                <a:tc>
                  <a:txBody>
                    <a:bodyPr/>
                    <a:lstStyle/>
                    <a:p>
                      <a:pPr algn="l" fontAlgn="b"/>
                      <a:endParaRPr lang="de-CH" sz="200" b="0" i="0" u="none" strike="noStrike" dirty="0">
                        <a:solidFill>
                          <a:srgbClr val="000000"/>
                        </a:solidFill>
                        <a:effectLst/>
                        <a:latin typeface="+mn-lt"/>
                      </a:endParaRPr>
                    </a:p>
                  </a:txBody>
                  <a:tcPr marL="72000" marR="72000" marT="3847" marB="0" anchor="b"/>
                </a:tc>
                <a:tc>
                  <a:txBody>
                    <a:bodyPr/>
                    <a:lstStyle/>
                    <a:p>
                      <a:pPr algn="l" fontAlgn="b"/>
                      <a:endParaRPr lang="de-CH" sz="200" b="0" i="0" u="none" strike="noStrike" dirty="0">
                        <a:solidFill>
                          <a:srgbClr val="000000"/>
                        </a:solidFill>
                        <a:effectLst/>
                        <a:latin typeface="+mn-lt"/>
                      </a:endParaRPr>
                    </a:p>
                  </a:txBody>
                  <a:tcPr marL="72000" marR="72000" marT="3847" marB="0" anchor="b"/>
                </a:tc>
                <a:tc>
                  <a:txBody>
                    <a:bodyPr/>
                    <a:lstStyle/>
                    <a:p>
                      <a:pPr algn="l" fontAlgn="b"/>
                      <a:endParaRPr lang="de-CH" sz="200" b="0" i="0" u="none" strike="noStrike" dirty="0">
                        <a:solidFill>
                          <a:srgbClr val="000000"/>
                        </a:solidFill>
                        <a:effectLst/>
                        <a:latin typeface="+mn-lt"/>
                      </a:endParaRPr>
                    </a:p>
                  </a:txBody>
                  <a:tcPr marL="72000" marR="72000" marT="3847" marB="0" anchor="b"/>
                </a:tc>
                <a:extLst>
                  <a:ext uri="{0D108BD9-81ED-4DB2-BD59-A6C34878D82A}">
                    <a16:rowId xmlns:a16="http://schemas.microsoft.com/office/drawing/2014/main" val="728436019"/>
                  </a:ext>
                </a:extLst>
              </a:tr>
              <a:tr h="142322">
                <a:tc>
                  <a:txBody>
                    <a:bodyPr/>
                    <a:lstStyle/>
                    <a:p>
                      <a:pPr algn="l" fontAlgn="b"/>
                      <a:r>
                        <a:rPr lang="de-CH" sz="1200" b="1" u="none" strike="noStrike" dirty="0">
                          <a:solidFill>
                            <a:srgbClr val="0000FF"/>
                          </a:solidFill>
                          <a:effectLst/>
                          <a:latin typeface="+mn-lt"/>
                        </a:rPr>
                        <a:t>Deckung des Fehlbetrages</a:t>
                      </a:r>
                      <a:endParaRPr lang="de-CH" sz="1200" b="1" i="0" u="none" strike="noStrike" dirty="0">
                        <a:solidFill>
                          <a:srgbClr val="0000FF"/>
                        </a:solidFill>
                        <a:effectLst/>
                        <a:latin typeface="+mn-lt"/>
                      </a:endParaRPr>
                    </a:p>
                  </a:txBody>
                  <a:tcPr marL="72000" marR="72000" marT="3847" marB="0" anchor="b"/>
                </a:tc>
                <a:tc>
                  <a:txBody>
                    <a:bodyPr/>
                    <a:lstStyle/>
                    <a:p>
                      <a:pPr algn="l" fontAlgn="b"/>
                      <a:endParaRPr lang="de-CH" sz="1200" b="0" i="0" u="none" strike="noStrike">
                        <a:solidFill>
                          <a:srgbClr val="000000"/>
                        </a:solidFill>
                        <a:effectLst/>
                        <a:latin typeface="+mn-lt"/>
                      </a:endParaRPr>
                    </a:p>
                  </a:txBody>
                  <a:tcPr marL="72000" marR="72000" marT="3847" marB="0" anchor="b"/>
                </a:tc>
                <a:tc>
                  <a:txBody>
                    <a:bodyPr/>
                    <a:lstStyle/>
                    <a:p>
                      <a:pPr algn="l" fontAlgn="b"/>
                      <a:endParaRPr lang="de-CH" sz="1200" b="0" i="0" u="none" strike="noStrike">
                        <a:solidFill>
                          <a:srgbClr val="000000"/>
                        </a:solidFill>
                        <a:effectLst/>
                        <a:latin typeface="+mn-lt"/>
                      </a:endParaRPr>
                    </a:p>
                  </a:txBody>
                  <a:tcPr marL="72000" marR="72000" marT="3847" marB="0" anchor="b"/>
                </a:tc>
                <a:tc>
                  <a:txBody>
                    <a:bodyPr/>
                    <a:lstStyle/>
                    <a:p>
                      <a:pPr algn="l" fontAlgn="b"/>
                      <a:endParaRPr lang="de-CH" sz="1200" b="0" i="0" u="none" strike="noStrike" dirty="0">
                        <a:solidFill>
                          <a:srgbClr val="000000"/>
                        </a:solidFill>
                        <a:effectLst/>
                        <a:latin typeface="+mn-lt"/>
                      </a:endParaRPr>
                    </a:p>
                  </a:txBody>
                  <a:tcPr marL="72000" marR="72000" marT="3847" marB="0" anchor="b"/>
                </a:tc>
                <a:extLst>
                  <a:ext uri="{0D108BD9-81ED-4DB2-BD59-A6C34878D82A}">
                    <a16:rowId xmlns:a16="http://schemas.microsoft.com/office/drawing/2014/main" val="2729553061"/>
                  </a:ext>
                </a:extLst>
              </a:tr>
              <a:tr h="39031">
                <a:tc>
                  <a:txBody>
                    <a:bodyPr/>
                    <a:lstStyle/>
                    <a:p>
                      <a:pPr algn="l" fontAlgn="b"/>
                      <a:endParaRPr lang="de-CH" sz="200" b="0" i="0" u="none" strike="noStrike" dirty="0">
                        <a:solidFill>
                          <a:srgbClr val="000000"/>
                        </a:solidFill>
                        <a:effectLst/>
                        <a:latin typeface="+mn-lt"/>
                      </a:endParaRPr>
                    </a:p>
                  </a:txBody>
                  <a:tcPr marL="72000" marR="72000" marT="3847" marB="0" anchor="b"/>
                </a:tc>
                <a:tc>
                  <a:txBody>
                    <a:bodyPr/>
                    <a:lstStyle/>
                    <a:p>
                      <a:pPr algn="l" fontAlgn="b"/>
                      <a:endParaRPr lang="de-CH" sz="200" b="0" i="0" u="none" strike="noStrike" dirty="0">
                        <a:solidFill>
                          <a:srgbClr val="000000"/>
                        </a:solidFill>
                        <a:effectLst/>
                        <a:latin typeface="+mn-lt"/>
                      </a:endParaRPr>
                    </a:p>
                  </a:txBody>
                  <a:tcPr marL="72000" marR="72000" marT="3847" marB="0" anchor="b"/>
                </a:tc>
                <a:tc>
                  <a:txBody>
                    <a:bodyPr/>
                    <a:lstStyle/>
                    <a:p>
                      <a:pPr algn="l" fontAlgn="b"/>
                      <a:endParaRPr lang="de-CH" sz="200" b="0" i="0" u="none" strike="noStrike" dirty="0">
                        <a:solidFill>
                          <a:srgbClr val="000000"/>
                        </a:solidFill>
                        <a:effectLst/>
                        <a:latin typeface="+mn-lt"/>
                      </a:endParaRPr>
                    </a:p>
                  </a:txBody>
                  <a:tcPr marL="72000" marR="72000" marT="3847" marB="0" anchor="b"/>
                </a:tc>
                <a:tc>
                  <a:txBody>
                    <a:bodyPr/>
                    <a:lstStyle/>
                    <a:p>
                      <a:pPr algn="l" fontAlgn="b"/>
                      <a:endParaRPr lang="de-CH" sz="200" b="0" i="0" u="none" strike="noStrike" dirty="0">
                        <a:solidFill>
                          <a:srgbClr val="000000"/>
                        </a:solidFill>
                        <a:effectLst/>
                        <a:latin typeface="+mn-lt"/>
                      </a:endParaRPr>
                    </a:p>
                  </a:txBody>
                  <a:tcPr marL="72000" marR="72000" marT="3847" marB="0" anchor="b"/>
                </a:tc>
                <a:extLst>
                  <a:ext uri="{0D108BD9-81ED-4DB2-BD59-A6C34878D82A}">
                    <a16:rowId xmlns:a16="http://schemas.microsoft.com/office/drawing/2014/main" val="805267996"/>
                  </a:ext>
                </a:extLst>
              </a:tr>
              <a:tr h="262334">
                <a:tc>
                  <a:txBody>
                    <a:bodyPr/>
                    <a:lstStyle/>
                    <a:p>
                      <a:pPr marL="357188" indent="-357188" algn="l" fontAlgn="b">
                        <a:buFont typeface="Wingdings" panose="05000000000000000000" pitchFamily="2" charset="2"/>
                        <a:buChar char="v"/>
                      </a:pPr>
                      <a:r>
                        <a:rPr lang="de-CH" sz="1200" u="none" strike="noStrike" dirty="0">
                          <a:effectLst/>
                          <a:latin typeface="+mn-lt"/>
                        </a:rPr>
                        <a:t>Beitrag Gemeinde Dachsen (beantragt)</a:t>
                      </a:r>
                      <a:endParaRPr lang="de-CH" sz="1200" b="0" i="0" u="none" strike="noStrike" dirty="0">
                        <a:solidFill>
                          <a:srgbClr val="000000"/>
                        </a:solidFill>
                        <a:effectLst/>
                        <a:latin typeface="+mn-lt"/>
                      </a:endParaRPr>
                    </a:p>
                  </a:txBody>
                  <a:tcPr marL="72000" marR="72000" marT="3847" marB="0" anchor="b"/>
                </a:tc>
                <a:tc>
                  <a:txBody>
                    <a:bodyPr/>
                    <a:lstStyle/>
                    <a:p>
                      <a:pPr marL="171450" indent="-171450" algn="l" fontAlgn="b">
                        <a:buFont typeface="Wingdings" panose="05000000000000000000" pitchFamily="2" charset="2"/>
                        <a:buChar char="v"/>
                      </a:pPr>
                      <a:endParaRPr lang="de-CH" sz="1200" b="0" i="0" u="none" strike="noStrike" dirty="0">
                        <a:solidFill>
                          <a:srgbClr val="000000"/>
                        </a:solidFill>
                        <a:effectLst/>
                        <a:latin typeface="+mn-lt"/>
                      </a:endParaRPr>
                    </a:p>
                  </a:txBody>
                  <a:tcPr marL="72000" marR="72000" marT="3847" marB="0" anchor="b"/>
                </a:tc>
                <a:tc>
                  <a:txBody>
                    <a:bodyPr/>
                    <a:lstStyle/>
                    <a:p>
                      <a:pPr algn="r" fontAlgn="b"/>
                      <a:r>
                        <a:rPr lang="de-CH" sz="1200" u="none" strike="noStrike" dirty="0">
                          <a:effectLst/>
                          <a:latin typeface="+mn-lt"/>
                        </a:rPr>
                        <a:t>140’200.00</a:t>
                      </a:r>
                      <a:endParaRPr lang="de-CH" sz="1200" b="0" i="0" u="none" strike="noStrike" dirty="0">
                        <a:solidFill>
                          <a:srgbClr val="000000"/>
                        </a:solidFill>
                        <a:effectLst/>
                        <a:latin typeface="+mn-lt"/>
                      </a:endParaRPr>
                    </a:p>
                  </a:txBody>
                  <a:tcPr marL="72000" marR="72000" marT="3847" marB="0" anchor="b"/>
                </a:tc>
                <a:tc>
                  <a:txBody>
                    <a:bodyPr/>
                    <a:lstStyle/>
                    <a:p>
                      <a:pPr algn="r" fontAlgn="b"/>
                      <a:r>
                        <a:rPr lang="de-CH" sz="1200" u="none" strike="noStrike" dirty="0">
                          <a:effectLst/>
                          <a:latin typeface="+mn-lt"/>
                        </a:rPr>
                        <a:t>-140’200.00</a:t>
                      </a:r>
                      <a:endParaRPr lang="de-CH" sz="1200" b="0" i="0" u="none" strike="noStrike" dirty="0">
                        <a:solidFill>
                          <a:srgbClr val="000000"/>
                        </a:solidFill>
                        <a:effectLst/>
                        <a:latin typeface="+mn-lt"/>
                      </a:endParaRPr>
                    </a:p>
                  </a:txBody>
                  <a:tcPr marL="72000" marR="72000" marT="3847" marB="0" anchor="b"/>
                </a:tc>
                <a:extLst>
                  <a:ext uri="{0D108BD9-81ED-4DB2-BD59-A6C34878D82A}">
                    <a16:rowId xmlns:a16="http://schemas.microsoft.com/office/drawing/2014/main" val="926508581"/>
                  </a:ext>
                </a:extLst>
              </a:tr>
              <a:tr h="142322">
                <a:tc>
                  <a:txBody>
                    <a:bodyPr/>
                    <a:lstStyle/>
                    <a:p>
                      <a:pPr marL="357188" indent="-357188" algn="l" fontAlgn="b">
                        <a:buFont typeface="Wingdings" panose="05000000000000000000" pitchFamily="2" charset="2"/>
                        <a:buChar char="v"/>
                      </a:pPr>
                      <a:r>
                        <a:rPr lang="de-CH" sz="1200" u="none" strike="noStrike" dirty="0">
                          <a:effectLst/>
                          <a:latin typeface="+mn-lt"/>
                        </a:rPr>
                        <a:t>Fundraising (Ziel)</a:t>
                      </a:r>
                      <a:endParaRPr lang="de-CH" sz="1200" b="0" i="0" u="none" strike="noStrike" dirty="0">
                        <a:solidFill>
                          <a:srgbClr val="000000"/>
                        </a:solidFill>
                        <a:effectLst/>
                        <a:latin typeface="+mn-lt"/>
                      </a:endParaRPr>
                    </a:p>
                  </a:txBody>
                  <a:tcPr marL="72000" marR="72000" marT="3847" marB="0" anchor="b"/>
                </a:tc>
                <a:tc>
                  <a:txBody>
                    <a:bodyPr/>
                    <a:lstStyle/>
                    <a:p>
                      <a:pPr marL="171450" indent="-171450" algn="l" fontAlgn="b">
                        <a:buFont typeface="Wingdings" panose="05000000000000000000" pitchFamily="2" charset="2"/>
                        <a:buChar char="v"/>
                      </a:pPr>
                      <a:endParaRPr lang="de-CH" sz="1200" b="0" i="0" u="none" strike="noStrike" dirty="0">
                        <a:solidFill>
                          <a:srgbClr val="000000"/>
                        </a:solidFill>
                        <a:effectLst/>
                        <a:latin typeface="+mn-lt"/>
                      </a:endParaRPr>
                    </a:p>
                  </a:txBody>
                  <a:tcPr marL="72000" marR="72000" marT="3847" marB="0" anchor="b"/>
                </a:tc>
                <a:tc>
                  <a:txBody>
                    <a:bodyPr/>
                    <a:lstStyle/>
                    <a:p>
                      <a:pPr algn="r" fontAlgn="b"/>
                      <a:r>
                        <a:rPr lang="de-CH" sz="1200" u="none" strike="noStrike" dirty="0">
                          <a:effectLst/>
                          <a:latin typeface="+mn-lt"/>
                        </a:rPr>
                        <a:t>50’000.00</a:t>
                      </a:r>
                      <a:endParaRPr lang="de-CH" sz="1200" b="0" i="0" u="none" strike="noStrike" dirty="0">
                        <a:solidFill>
                          <a:srgbClr val="000000"/>
                        </a:solidFill>
                        <a:effectLst/>
                        <a:latin typeface="+mn-lt"/>
                      </a:endParaRPr>
                    </a:p>
                  </a:txBody>
                  <a:tcPr marL="72000" marR="72000" marT="3847" marB="0" anchor="b"/>
                </a:tc>
                <a:tc>
                  <a:txBody>
                    <a:bodyPr/>
                    <a:lstStyle/>
                    <a:p>
                      <a:pPr algn="r" fontAlgn="b"/>
                      <a:r>
                        <a:rPr lang="de-CH" sz="1200" u="none" strike="noStrike" dirty="0">
                          <a:effectLst/>
                          <a:latin typeface="+mn-lt"/>
                        </a:rPr>
                        <a:t>-50’000.00</a:t>
                      </a:r>
                      <a:endParaRPr lang="de-CH" sz="1200" b="0" i="0" u="none" strike="noStrike" dirty="0">
                        <a:solidFill>
                          <a:srgbClr val="000000"/>
                        </a:solidFill>
                        <a:effectLst/>
                        <a:latin typeface="+mn-lt"/>
                      </a:endParaRPr>
                    </a:p>
                  </a:txBody>
                  <a:tcPr marL="72000" marR="72000" marT="3847" marB="0" anchor="b"/>
                </a:tc>
                <a:extLst>
                  <a:ext uri="{0D108BD9-81ED-4DB2-BD59-A6C34878D82A}">
                    <a16:rowId xmlns:a16="http://schemas.microsoft.com/office/drawing/2014/main" val="1822084429"/>
                  </a:ext>
                </a:extLst>
              </a:tr>
              <a:tr h="262334">
                <a:tc gridSpan="2">
                  <a:txBody>
                    <a:bodyPr/>
                    <a:lstStyle/>
                    <a:p>
                      <a:pPr marL="357188" indent="0" algn="l" fontAlgn="b"/>
                      <a:r>
                        <a:rPr lang="de-DE" sz="1100" u="none" strike="noStrike" dirty="0">
                          <a:effectLst/>
                          <a:latin typeface="+mn-lt"/>
                        </a:rPr>
                        <a:t>- davon &gt; CHF 15'000 Crowdfunding Einwohner/-innen Dachsen</a:t>
                      </a:r>
                      <a:endParaRPr lang="de-DE" sz="1100" b="0" i="0" u="none" strike="noStrike" dirty="0">
                        <a:solidFill>
                          <a:srgbClr val="000000"/>
                        </a:solidFill>
                        <a:effectLst/>
                        <a:latin typeface="+mn-lt"/>
                      </a:endParaRPr>
                    </a:p>
                  </a:txBody>
                  <a:tcPr marL="72000" marR="72000" marT="3847" marB="0" anchor="b"/>
                </a:tc>
                <a:tc hMerge="1">
                  <a:txBody>
                    <a:bodyPr/>
                    <a:lstStyle/>
                    <a:p>
                      <a:endParaRPr lang="de-CH"/>
                    </a:p>
                  </a:txBody>
                  <a:tcPr/>
                </a:tc>
                <a:tc>
                  <a:txBody>
                    <a:bodyPr/>
                    <a:lstStyle/>
                    <a:p>
                      <a:pPr algn="l" fontAlgn="b"/>
                      <a:endParaRPr lang="de-CH" sz="1200" b="0" i="0" u="none" strike="noStrike" dirty="0">
                        <a:solidFill>
                          <a:srgbClr val="000000"/>
                        </a:solidFill>
                        <a:effectLst/>
                        <a:latin typeface="+mn-lt"/>
                      </a:endParaRPr>
                    </a:p>
                  </a:txBody>
                  <a:tcPr marL="72000" marR="72000" marT="3847" marB="0" anchor="b"/>
                </a:tc>
                <a:tc>
                  <a:txBody>
                    <a:bodyPr/>
                    <a:lstStyle/>
                    <a:p>
                      <a:pPr algn="l" fontAlgn="b"/>
                      <a:endParaRPr lang="de-CH" sz="1200" b="0" i="0" u="none" strike="noStrike" dirty="0">
                        <a:solidFill>
                          <a:srgbClr val="000000"/>
                        </a:solidFill>
                        <a:effectLst/>
                        <a:latin typeface="+mn-lt"/>
                      </a:endParaRPr>
                    </a:p>
                  </a:txBody>
                  <a:tcPr marL="72000" marR="72000" marT="3847" marB="0" anchor="b"/>
                </a:tc>
                <a:extLst>
                  <a:ext uri="{0D108BD9-81ED-4DB2-BD59-A6C34878D82A}">
                    <a16:rowId xmlns:a16="http://schemas.microsoft.com/office/drawing/2014/main" val="2847829016"/>
                  </a:ext>
                </a:extLst>
              </a:tr>
              <a:tr h="262334">
                <a:tc gridSpan="2">
                  <a:txBody>
                    <a:bodyPr/>
                    <a:lstStyle/>
                    <a:p>
                      <a:pPr marL="357188" indent="0" algn="l" fontAlgn="b"/>
                      <a:r>
                        <a:rPr lang="de-DE" sz="1100" u="none" strike="noStrike" dirty="0">
                          <a:effectLst/>
                          <a:latin typeface="+mn-lt"/>
                        </a:rPr>
                        <a:t>- davon &gt; CHF 15'000 Gewerbe und kleinere Unternehmen</a:t>
                      </a:r>
                      <a:endParaRPr lang="de-DE" sz="1100" b="0" i="0" u="none" strike="noStrike" dirty="0">
                        <a:solidFill>
                          <a:srgbClr val="000000"/>
                        </a:solidFill>
                        <a:effectLst/>
                        <a:latin typeface="+mn-lt"/>
                      </a:endParaRPr>
                    </a:p>
                  </a:txBody>
                  <a:tcPr marL="72000" marR="72000" marT="3847" marB="0" anchor="b"/>
                </a:tc>
                <a:tc hMerge="1">
                  <a:txBody>
                    <a:bodyPr/>
                    <a:lstStyle/>
                    <a:p>
                      <a:endParaRPr lang="de-CH"/>
                    </a:p>
                  </a:txBody>
                  <a:tcPr/>
                </a:tc>
                <a:tc>
                  <a:txBody>
                    <a:bodyPr/>
                    <a:lstStyle/>
                    <a:p>
                      <a:pPr algn="l" fontAlgn="b"/>
                      <a:endParaRPr lang="de-CH" sz="1200" b="0" i="0" u="none" strike="noStrike" dirty="0">
                        <a:solidFill>
                          <a:srgbClr val="000000"/>
                        </a:solidFill>
                        <a:effectLst/>
                        <a:latin typeface="+mn-lt"/>
                      </a:endParaRPr>
                    </a:p>
                  </a:txBody>
                  <a:tcPr marL="72000" marR="72000" marT="3847" marB="0" anchor="b"/>
                </a:tc>
                <a:tc>
                  <a:txBody>
                    <a:bodyPr/>
                    <a:lstStyle/>
                    <a:p>
                      <a:pPr algn="l" fontAlgn="b"/>
                      <a:endParaRPr lang="de-CH" sz="1200" b="0" i="0" u="none" strike="noStrike" dirty="0">
                        <a:solidFill>
                          <a:srgbClr val="000000"/>
                        </a:solidFill>
                        <a:effectLst/>
                        <a:latin typeface="+mn-lt"/>
                      </a:endParaRPr>
                    </a:p>
                  </a:txBody>
                  <a:tcPr marL="72000" marR="72000" marT="3847" marB="0" anchor="b"/>
                </a:tc>
                <a:extLst>
                  <a:ext uri="{0D108BD9-81ED-4DB2-BD59-A6C34878D82A}">
                    <a16:rowId xmlns:a16="http://schemas.microsoft.com/office/drawing/2014/main" val="925065234"/>
                  </a:ext>
                </a:extLst>
              </a:tr>
              <a:tr h="262334">
                <a:tc gridSpan="2">
                  <a:txBody>
                    <a:bodyPr/>
                    <a:lstStyle/>
                    <a:p>
                      <a:pPr marL="357188" indent="0" algn="l" fontAlgn="b"/>
                      <a:r>
                        <a:rPr lang="de-DE" sz="1100" u="none" strike="noStrike" dirty="0">
                          <a:effectLst/>
                          <a:latin typeface="+mn-lt"/>
                        </a:rPr>
                        <a:t>- davon &gt; CHF 15'000 grössere Unternehmen und Institutionen</a:t>
                      </a:r>
                      <a:endParaRPr lang="de-DE" sz="1100" b="0" i="0" u="none" strike="noStrike" dirty="0">
                        <a:solidFill>
                          <a:srgbClr val="000000"/>
                        </a:solidFill>
                        <a:effectLst/>
                        <a:latin typeface="+mn-lt"/>
                      </a:endParaRPr>
                    </a:p>
                  </a:txBody>
                  <a:tcPr marL="72000" marR="72000" marT="3847" marB="0" anchor="b"/>
                </a:tc>
                <a:tc hMerge="1">
                  <a:txBody>
                    <a:bodyPr/>
                    <a:lstStyle/>
                    <a:p>
                      <a:endParaRPr lang="de-CH"/>
                    </a:p>
                  </a:txBody>
                  <a:tcPr/>
                </a:tc>
                <a:tc>
                  <a:txBody>
                    <a:bodyPr/>
                    <a:lstStyle/>
                    <a:p>
                      <a:pPr algn="l" fontAlgn="b"/>
                      <a:endParaRPr lang="de-CH" sz="1200" b="0" i="0" u="none" strike="noStrike" dirty="0">
                        <a:solidFill>
                          <a:srgbClr val="000000"/>
                        </a:solidFill>
                        <a:effectLst/>
                        <a:latin typeface="+mn-lt"/>
                      </a:endParaRPr>
                    </a:p>
                  </a:txBody>
                  <a:tcPr marL="72000" marR="72000" marT="3847" marB="0" anchor="b"/>
                </a:tc>
                <a:tc>
                  <a:txBody>
                    <a:bodyPr/>
                    <a:lstStyle/>
                    <a:p>
                      <a:pPr algn="l" fontAlgn="b"/>
                      <a:endParaRPr lang="de-CH" sz="1200" b="0" i="0" u="none" strike="noStrike" dirty="0">
                        <a:solidFill>
                          <a:srgbClr val="000000"/>
                        </a:solidFill>
                        <a:effectLst/>
                        <a:latin typeface="+mn-lt"/>
                      </a:endParaRPr>
                    </a:p>
                  </a:txBody>
                  <a:tcPr marL="72000" marR="72000" marT="3847" marB="0" anchor="b"/>
                </a:tc>
                <a:extLst>
                  <a:ext uri="{0D108BD9-81ED-4DB2-BD59-A6C34878D82A}">
                    <a16:rowId xmlns:a16="http://schemas.microsoft.com/office/drawing/2014/main" val="611909184"/>
                  </a:ext>
                </a:extLst>
              </a:tr>
              <a:tr h="142322">
                <a:tc>
                  <a:txBody>
                    <a:bodyPr/>
                    <a:lstStyle/>
                    <a:p>
                      <a:pPr algn="l" fontAlgn="b"/>
                      <a:endParaRPr lang="de-CH" sz="1200" b="0" i="0" u="none" strike="noStrike" dirty="0">
                        <a:solidFill>
                          <a:srgbClr val="000000"/>
                        </a:solidFill>
                        <a:effectLst/>
                        <a:latin typeface="+mn-lt"/>
                      </a:endParaRPr>
                    </a:p>
                  </a:txBody>
                  <a:tcPr marL="72000" marR="72000" marT="3847" marB="0" anchor="b"/>
                </a:tc>
                <a:tc>
                  <a:txBody>
                    <a:bodyPr/>
                    <a:lstStyle/>
                    <a:p>
                      <a:pPr algn="l" fontAlgn="b"/>
                      <a:endParaRPr lang="de-CH" sz="1200" b="0" i="0" u="none" strike="noStrike" dirty="0">
                        <a:solidFill>
                          <a:srgbClr val="000000"/>
                        </a:solidFill>
                        <a:effectLst/>
                        <a:latin typeface="+mn-lt"/>
                      </a:endParaRPr>
                    </a:p>
                  </a:txBody>
                  <a:tcPr marL="72000" marR="72000" marT="3847" marB="0" anchor="b"/>
                </a:tc>
                <a:tc>
                  <a:txBody>
                    <a:bodyPr/>
                    <a:lstStyle/>
                    <a:p>
                      <a:pPr algn="l" fontAlgn="b"/>
                      <a:endParaRPr lang="de-CH" sz="1200" b="0" i="0" u="none" strike="noStrike" dirty="0">
                        <a:solidFill>
                          <a:srgbClr val="000000"/>
                        </a:solidFill>
                        <a:effectLst/>
                        <a:latin typeface="+mn-lt"/>
                      </a:endParaRPr>
                    </a:p>
                  </a:txBody>
                  <a:tcPr marL="72000" marR="72000" marT="3847" marB="0" anchor="b"/>
                </a:tc>
                <a:tc>
                  <a:txBody>
                    <a:bodyPr/>
                    <a:lstStyle/>
                    <a:p>
                      <a:pPr algn="l" fontAlgn="b"/>
                      <a:endParaRPr lang="de-CH" sz="1200" b="0" i="0" u="none" strike="noStrike" dirty="0">
                        <a:solidFill>
                          <a:srgbClr val="000000"/>
                        </a:solidFill>
                        <a:effectLst/>
                        <a:latin typeface="+mn-lt"/>
                      </a:endParaRPr>
                    </a:p>
                  </a:txBody>
                  <a:tcPr marL="72000" marR="72000" marT="3847" marB="0" anchor="b"/>
                </a:tc>
                <a:extLst>
                  <a:ext uri="{0D108BD9-81ED-4DB2-BD59-A6C34878D82A}">
                    <a16:rowId xmlns:a16="http://schemas.microsoft.com/office/drawing/2014/main" val="1101955580"/>
                  </a:ext>
                </a:extLst>
              </a:tr>
              <a:tr h="142322">
                <a:tc>
                  <a:txBody>
                    <a:bodyPr/>
                    <a:lstStyle/>
                    <a:p>
                      <a:pPr algn="l" fontAlgn="b"/>
                      <a:r>
                        <a:rPr lang="de-CH" sz="1200" b="1" u="none" strike="noStrike" dirty="0">
                          <a:solidFill>
                            <a:srgbClr val="0000FF"/>
                          </a:solidFill>
                          <a:effectLst/>
                          <a:latin typeface="+mn-lt"/>
                        </a:rPr>
                        <a:t>Total II</a:t>
                      </a:r>
                      <a:endParaRPr lang="de-CH" sz="1200" b="1" i="0" u="none" strike="noStrike" dirty="0">
                        <a:solidFill>
                          <a:srgbClr val="0000FF"/>
                        </a:solidFill>
                        <a:effectLst/>
                        <a:latin typeface="+mn-lt"/>
                      </a:endParaRPr>
                    </a:p>
                  </a:txBody>
                  <a:tcPr marL="72000" marR="72000" marT="3847" marB="0" anchor="b">
                    <a:solidFill>
                      <a:srgbClr val="FFFF00"/>
                    </a:solidFill>
                  </a:tcPr>
                </a:tc>
                <a:tc>
                  <a:txBody>
                    <a:bodyPr/>
                    <a:lstStyle/>
                    <a:p>
                      <a:pPr algn="r" fontAlgn="b"/>
                      <a:r>
                        <a:rPr lang="de-CH" sz="1200" b="1" u="none" strike="noStrike" dirty="0">
                          <a:solidFill>
                            <a:srgbClr val="0000FF"/>
                          </a:solidFill>
                          <a:effectLst/>
                          <a:latin typeface="+mn-lt"/>
                        </a:rPr>
                        <a:t>295’000.00</a:t>
                      </a:r>
                      <a:endParaRPr lang="de-CH" sz="1200" b="1" i="0" u="none" strike="noStrike" dirty="0">
                        <a:solidFill>
                          <a:srgbClr val="0000FF"/>
                        </a:solidFill>
                        <a:effectLst/>
                        <a:latin typeface="+mn-lt"/>
                      </a:endParaRPr>
                    </a:p>
                  </a:txBody>
                  <a:tcPr marL="72000" marR="72000" marT="3847" marB="0" anchor="b">
                    <a:solidFill>
                      <a:srgbClr val="FFFF00"/>
                    </a:solidFill>
                  </a:tcPr>
                </a:tc>
                <a:tc>
                  <a:txBody>
                    <a:bodyPr/>
                    <a:lstStyle/>
                    <a:p>
                      <a:pPr algn="r" fontAlgn="b"/>
                      <a:r>
                        <a:rPr lang="de-CH" sz="1200" b="1" u="none" strike="noStrike" dirty="0">
                          <a:solidFill>
                            <a:srgbClr val="0000FF"/>
                          </a:solidFill>
                          <a:effectLst/>
                          <a:latin typeface="+mn-lt"/>
                        </a:rPr>
                        <a:t>295’000.00</a:t>
                      </a:r>
                      <a:endParaRPr lang="de-CH" sz="1200" b="1" i="0" u="none" strike="noStrike" dirty="0">
                        <a:solidFill>
                          <a:srgbClr val="0000FF"/>
                        </a:solidFill>
                        <a:effectLst/>
                        <a:latin typeface="+mn-lt"/>
                      </a:endParaRPr>
                    </a:p>
                  </a:txBody>
                  <a:tcPr marL="72000" marR="72000" marT="3847" marB="0" anchor="b">
                    <a:solidFill>
                      <a:srgbClr val="FFFF00"/>
                    </a:solidFill>
                  </a:tcPr>
                </a:tc>
                <a:tc>
                  <a:txBody>
                    <a:bodyPr/>
                    <a:lstStyle/>
                    <a:p>
                      <a:pPr algn="r" fontAlgn="b"/>
                      <a:r>
                        <a:rPr lang="de-CH" sz="1200" b="1" u="none" strike="noStrike" dirty="0">
                          <a:solidFill>
                            <a:srgbClr val="0000FF"/>
                          </a:solidFill>
                          <a:effectLst/>
                          <a:latin typeface="+mn-lt"/>
                        </a:rPr>
                        <a:t>0.00</a:t>
                      </a:r>
                      <a:endParaRPr lang="de-CH" sz="1200" b="1" i="0" u="none" strike="noStrike" dirty="0">
                        <a:solidFill>
                          <a:srgbClr val="0000FF"/>
                        </a:solidFill>
                        <a:effectLst/>
                        <a:latin typeface="+mn-lt"/>
                      </a:endParaRPr>
                    </a:p>
                  </a:txBody>
                  <a:tcPr marL="72000" marR="72000" marT="3847" marB="0" anchor="b">
                    <a:solidFill>
                      <a:srgbClr val="FFFF00"/>
                    </a:solidFill>
                  </a:tcPr>
                </a:tc>
                <a:extLst>
                  <a:ext uri="{0D108BD9-81ED-4DB2-BD59-A6C34878D82A}">
                    <a16:rowId xmlns:a16="http://schemas.microsoft.com/office/drawing/2014/main" val="2714472882"/>
                  </a:ext>
                </a:extLst>
              </a:tr>
            </a:tbl>
          </a:graphicData>
        </a:graphic>
      </p:graphicFrame>
    </p:spTree>
    <p:extLst>
      <p:ext uri="{BB962C8B-B14F-4D97-AF65-F5344CB8AC3E}">
        <p14:creationId xmlns:p14="http://schemas.microsoft.com/office/powerpoint/2010/main" val="4236844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63E11-0D13-1D2A-4C5B-9E38B7034D9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0EDF2D8-84E4-6D28-25A8-C3B25A1AF9D9}"/>
              </a:ext>
            </a:extLst>
          </p:cNvPr>
          <p:cNvSpPr>
            <a:spLocks noGrp="1"/>
          </p:cNvSpPr>
          <p:nvPr>
            <p:ph type="title"/>
          </p:nvPr>
        </p:nvSpPr>
        <p:spPr>
          <a:xfrm>
            <a:off x="1181526" y="561632"/>
            <a:ext cx="9002823" cy="1077229"/>
          </a:xfrm>
        </p:spPr>
        <p:txBody>
          <a:bodyPr/>
          <a:lstStyle/>
          <a:p>
            <a:r>
              <a:rPr lang="de-CH" dirty="0"/>
              <a:t>Unser Sponsoren- und Gönnerangebot</a:t>
            </a:r>
          </a:p>
        </p:txBody>
      </p:sp>
      <p:graphicFrame>
        <p:nvGraphicFramePr>
          <p:cNvPr id="7" name="Tabelle 6">
            <a:extLst>
              <a:ext uri="{FF2B5EF4-FFF2-40B4-BE49-F238E27FC236}">
                <a16:creationId xmlns:a16="http://schemas.microsoft.com/office/drawing/2014/main" id="{7F60B23B-1734-3F1E-E3D2-FD2D5F4E14E9}"/>
              </a:ext>
            </a:extLst>
          </p:cNvPr>
          <p:cNvGraphicFramePr>
            <a:graphicFrameLocks noGrp="1"/>
          </p:cNvGraphicFramePr>
          <p:nvPr>
            <p:extLst>
              <p:ext uri="{D42A27DB-BD31-4B8C-83A1-F6EECF244321}">
                <p14:modId xmlns:p14="http://schemas.microsoft.com/office/powerpoint/2010/main" val="2870735728"/>
              </p:ext>
            </p:extLst>
          </p:nvPr>
        </p:nvGraphicFramePr>
        <p:xfrm>
          <a:off x="1181526" y="2034429"/>
          <a:ext cx="9326882" cy="2783823"/>
        </p:xfrm>
        <a:graphic>
          <a:graphicData uri="http://schemas.openxmlformats.org/drawingml/2006/table">
            <a:tbl>
              <a:tblPr>
                <a:tableStyleId>{3C2FFA5D-87B4-456A-9821-1D502468CF0F}</a:tableStyleId>
              </a:tblPr>
              <a:tblGrid>
                <a:gridCol w="2477193">
                  <a:extLst>
                    <a:ext uri="{9D8B030D-6E8A-4147-A177-3AD203B41FA5}">
                      <a16:colId xmlns:a16="http://schemas.microsoft.com/office/drawing/2014/main" val="1998607573"/>
                    </a:ext>
                  </a:extLst>
                </a:gridCol>
                <a:gridCol w="1127332">
                  <a:extLst>
                    <a:ext uri="{9D8B030D-6E8A-4147-A177-3AD203B41FA5}">
                      <a16:colId xmlns:a16="http://schemas.microsoft.com/office/drawing/2014/main" val="2608051804"/>
                    </a:ext>
                  </a:extLst>
                </a:gridCol>
                <a:gridCol w="1262285">
                  <a:extLst>
                    <a:ext uri="{9D8B030D-6E8A-4147-A177-3AD203B41FA5}">
                      <a16:colId xmlns:a16="http://schemas.microsoft.com/office/drawing/2014/main" val="2626496174"/>
                    </a:ext>
                  </a:extLst>
                </a:gridCol>
                <a:gridCol w="1110041">
                  <a:extLst>
                    <a:ext uri="{9D8B030D-6E8A-4147-A177-3AD203B41FA5}">
                      <a16:colId xmlns:a16="http://schemas.microsoft.com/office/drawing/2014/main" val="2083882882"/>
                    </a:ext>
                  </a:extLst>
                </a:gridCol>
                <a:gridCol w="1234440">
                  <a:extLst>
                    <a:ext uri="{9D8B030D-6E8A-4147-A177-3AD203B41FA5}">
                      <a16:colId xmlns:a16="http://schemas.microsoft.com/office/drawing/2014/main" val="3527648288"/>
                    </a:ext>
                  </a:extLst>
                </a:gridCol>
                <a:gridCol w="1030778">
                  <a:extLst>
                    <a:ext uri="{9D8B030D-6E8A-4147-A177-3AD203B41FA5}">
                      <a16:colId xmlns:a16="http://schemas.microsoft.com/office/drawing/2014/main" val="2775651409"/>
                    </a:ext>
                  </a:extLst>
                </a:gridCol>
                <a:gridCol w="1084813">
                  <a:extLst>
                    <a:ext uri="{9D8B030D-6E8A-4147-A177-3AD203B41FA5}">
                      <a16:colId xmlns:a16="http://schemas.microsoft.com/office/drawing/2014/main" val="2683898208"/>
                    </a:ext>
                  </a:extLst>
                </a:gridCol>
              </a:tblGrid>
              <a:tr h="340384">
                <a:tc>
                  <a:txBody>
                    <a:bodyPr/>
                    <a:lstStyle/>
                    <a:p>
                      <a:pPr algn="l" fontAlgn="b"/>
                      <a:endParaRPr lang="de-CH" sz="1400" b="0" i="0" u="none" strike="noStrike" dirty="0">
                        <a:solidFill>
                          <a:srgbClr val="0000FF"/>
                        </a:solidFill>
                        <a:effectLst/>
                        <a:latin typeface="Calibri" panose="020F0502020204030204" pitchFamily="34" charset="0"/>
                      </a:endParaRPr>
                    </a:p>
                  </a:txBody>
                  <a:tcPr marL="5984" marR="5984" marT="5984" marB="0" anchor="b"/>
                </a:tc>
                <a:tc gridSpan="3">
                  <a:txBody>
                    <a:bodyPr/>
                    <a:lstStyle/>
                    <a:p>
                      <a:pPr algn="ctr" fontAlgn="b"/>
                      <a:r>
                        <a:rPr lang="de-CH" sz="1400" b="1" u="none" strike="noStrike" dirty="0">
                          <a:solidFill>
                            <a:srgbClr val="000000"/>
                          </a:solidFill>
                          <a:effectLst/>
                        </a:rPr>
                        <a:t>Logo Briefpapier / Webseite / Jubiläumsdokumentation</a:t>
                      </a:r>
                      <a:endParaRPr lang="de-CH" sz="1400" b="1" i="0" u="none" strike="noStrike" dirty="0">
                        <a:solidFill>
                          <a:srgbClr val="000000"/>
                        </a:solidFill>
                        <a:effectLst/>
                        <a:latin typeface="Calibri" panose="020F0502020204030204" pitchFamily="34" charset="0"/>
                      </a:endParaRPr>
                    </a:p>
                  </a:txBody>
                  <a:tcPr marL="5984" marR="5984" marT="5984" marB="0" anchor="b"/>
                </a:tc>
                <a:tc hMerge="1">
                  <a:txBody>
                    <a:bodyPr/>
                    <a:lstStyle/>
                    <a:p>
                      <a:endParaRPr lang="de-CH"/>
                    </a:p>
                  </a:txBody>
                  <a:tcPr/>
                </a:tc>
                <a:tc hMerge="1">
                  <a:txBody>
                    <a:bodyPr/>
                    <a:lstStyle/>
                    <a:p>
                      <a:endParaRPr lang="de-CH"/>
                    </a:p>
                  </a:txBody>
                  <a:tcPr/>
                </a:tc>
                <a:tc>
                  <a:txBody>
                    <a:bodyPr/>
                    <a:lstStyle/>
                    <a:p>
                      <a:pPr algn="ctr" fontAlgn="b"/>
                      <a:r>
                        <a:rPr lang="de-DE" sz="1400" b="1" u="none" strike="noStrike" kern="1200" dirty="0">
                          <a:solidFill>
                            <a:srgbClr val="000000"/>
                          </a:solidFill>
                          <a:effectLst/>
                          <a:latin typeface="+mn-lt"/>
                          <a:ea typeface="+mn-ea"/>
                          <a:cs typeface="+mn-cs"/>
                        </a:rPr>
                        <a:t>Verdankung </a:t>
                      </a:r>
                      <a:r>
                        <a:rPr lang="de-DE" sz="1400" b="1" u="none" strike="noStrike" kern="1200" dirty="0">
                          <a:solidFill>
                            <a:srgbClr val="0000FF"/>
                          </a:solidFill>
                          <a:effectLst/>
                          <a:latin typeface="+mn-lt"/>
                          <a:ea typeface="+mn-ea"/>
                          <a:cs typeface="+mn-cs"/>
                        </a:rPr>
                        <a:t>*</a:t>
                      </a:r>
                      <a:endParaRPr lang="de-CH" sz="1400" b="1" u="none" strike="noStrike" kern="1200" dirty="0">
                        <a:solidFill>
                          <a:srgbClr val="0000FF"/>
                        </a:solidFill>
                        <a:effectLst/>
                        <a:latin typeface="+mn-lt"/>
                        <a:ea typeface="+mn-ea"/>
                        <a:cs typeface="+mn-cs"/>
                      </a:endParaRPr>
                    </a:p>
                  </a:txBody>
                  <a:tcPr marL="5984" marR="5984" marT="5984" marB="0" anchor="ctr"/>
                </a:tc>
                <a:tc>
                  <a:txBody>
                    <a:bodyPr/>
                    <a:lstStyle/>
                    <a:p>
                      <a:pPr algn="ctr" fontAlgn="b"/>
                      <a:r>
                        <a:rPr lang="de-DE" sz="1400" b="1" u="none" strike="noStrike" kern="1200" dirty="0">
                          <a:solidFill>
                            <a:srgbClr val="000000"/>
                          </a:solidFill>
                          <a:effectLst/>
                          <a:latin typeface="+mn-lt"/>
                          <a:ea typeface="+mn-ea"/>
                          <a:cs typeface="+mn-cs"/>
                        </a:rPr>
                        <a:t>Inserat </a:t>
                      </a:r>
                      <a:r>
                        <a:rPr lang="de-DE" sz="1400" b="1" u="none" strike="noStrike" kern="1200" dirty="0">
                          <a:solidFill>
                            <a:srgbClr val="0000FF"/>
                          </a:solidFill>
                          <a:effectLst/>
                          <a:latin typeface="+mn-lt"/>
                          <a:ea typeface="+mn-ea"/>
                          <a:cs typeface="+mn-cs"/>
                        </a:rPr>
                        <a:t>**</a:t>
                      </a:r>
                      <a:endParaRPr lang="de-CH" sz="1400" b="1" u="none" strike="noStrike" kern="1200" dirty="0">
                        <a:solidFill>
                          <a:srgbClr val="0000FF"/>
                        </a:solidFill>
                        <a:effectLst/>
                        <a:latin typeface="+mn-lt"/>
                        <a:ea typeface="+mn-ea"/>
                        <a:cs typeface="+mn-cs"/>
                      </a:endParaRPr>
                    </a:p>
                  </a:txBody>
                  <a:tcPr marL="5984" marR="5984" marT="5984" marB="0" anchor="ctr"/>
                </a:tc>
                <a:tc>
                  <a:txBody>
                    <a:bodyPr/>
                    <a:lstStyle/>
                    <a:p>
                      <a:pPr algn="ctr" fontAlgn="b"/>
                      <a:r>
                        <a:rPr lang="de-CH" sz="1400" b="1" u="none" strike="noStrike" dirty="0">
                          <a:solidFill>
                            <a:srgbClr val="000000"/>
                          </a:solidFill>
                          <a:effectLst/>
                        </a:rPr>
                        <a:t>Gönnertafel</a:t>
                      </a:r>
                      <a:endParaRPr lang="de-CH" sz="1400" b="1" i="0" u="none" strike="noStrike" dirty="0">
                        <a:solidFill>
                          <a:srgbClr val="000000"/>
                        </a:solidFill>
                        <a:effectLst/>
                        <a:latin typeface="Calibri" panose="020F0502020204030204" pitchFamily="34" charset="0"/>
                      </a:endParaRPr>
                    </a:p>
                  </a:txBody>
                  <a:tcPr marL="5984" marR="5984" marT="5984" marB="0" anchor="ctr"/>
                </a:tc>
                <a:extLst>
                  <a:ext uri="{0D108BD9-81ED-4DB2-BD59-A6C34878D82A}">
                    <a16:rowId xmlns:a16="http://schemas.microsoft.com/office/drawing/2014/main" val="1111766516"/>
                  </a:ext>
                </a:extLst>
              </a:tr>
              <a:tr h="97343">
                <a:tc>
                  <a:txBody>
                    <a:bodyPr/>
                    <a:lstStyle/>
                    <a:p>
                      <a:pPr algn="l" fontAlgn="b"/>
                      <a:endParaRPr lang="de-CH" sz="200" b="0" i="0" u="none" strike="noStrike" dirty="0">
                        <a:solidFill>
                          <a:srgbClr val="0000FF"/>
                        </a:solidFill>
                        <a:effectLst/>
                        <a:latin typeface="Calibri" panose="020F0502020204030204" pitchFamily="34" charset="0"/>
                      </a:endParaRPr>
                    </a:p>
                  </a:txBody>
                  <a:tcPr marL="5984" marR="5984" marT="5984" marB="0" anchor="b"/>
                </a:tc>
                <a:tc>
                  <a:txBody>
                    <a:bodyPr/>
                    <a:lstStyle/>
                    <a:p>
                      <a:pPr algn="l" fontAlgn="b"/>
                      <a:endParaRPr lang="de-CH" sz="200" b="0" i="0" u="none" strike="noStrike" dirty="0">
                        <a:solidFill>
                          <a:srgbClr val="000000"/>
                        </a:solidFill>
                        <a:effectLst/>
                        <a:latin typeface="Calibri" panose="020F0502020204030204" pitchFamily="34" charset="0"/>
                      </a:endParaRPr>
                    </a:p>
                  </a:txBody>
                  <a:tcPr marL="5984" marR="5984" marT="5984" marB="0" anchor="b"/>
                </a:tc>
                <a:tc>
                  <a:txBody>
                    <a:bodyPr/>
                    <a:lstStyle/>
                    <a:p>
                      <a:pPr algn="l" fontAlgn="b"/>
                      <a:endParaRPr lang="de-CH" sz="200" b="0" i="0" u="none" strike="noStrike" dirty="0">
                        <a:solidFill>
                          <a:srgbClr val="000000"/>
                        </a:solidFill>
                        <a:effectLst/>
                        <a:latin typeface="Calibri" panose="020F0502020204030204" pitchFamily="34" charset="0"/>
                      </a:endParaRPr>
                    </a:p>
                  </a:txBody>
                  <a:tcPr marL="5984" marR="5984" marT="5984" marB="0" anchor="b"/>
                </a:tc>
                <a:tc>
                  <a:txBody>
                    <a:bodyPr/>
                    <a:lstStyle/>
                    <a:p>
                      <a:pPr algn="l" fontAlgn="b"/>
                      <a:endParaRPr lang="de-CH" sz="200" b="0" i="0" u="none" strike="noStrike" dirty="0">
                        <a:solidFill>
                          <a:srgbClr val="000000"/>
                        </a:solidFill>
                        <a:effectLst/>
                        <a:latin typeface="Calibri" panose="020F0502020204030204" pitchFamily="34" charset="0"/>
                      </a:endParaRPr>
                    </a:p>
                  </a:txBody>
                  <a:tcPr marL="5984" marR="5984" marT="5984" marB="0" anchor="b"/>
                </a:tc>
                <a:tc>
                  <a:txBody>
                    <a:bodyPr/>
                    <a:lstStyle/>
                    <a:p>
                      <a:pPr algn="l" fontAlgn="b"/>
                      <a:endParaRPr lang="de-CH" sz="200" b="0" i="0" u="none" strike="noStrike" dirty="0">
                        <a:solidFill>
                          <a:srgbClr val="000000"/>
                        </a:solidFill>
                        <a:effectLst/>
                        <a:latin typeface="Calibri" panose="020F0502020204030204" pitchFamily="34" charset="0"/>
                      </a:endParaRPr>
                    </a:p>
                  </a:txBody>
                  <a:tcPr marL="5984" marR="5984" marT="5984" marB="0" anchor="b"/>
                </a:tc>
                <a:tc>
                  <a:txBody>
                    <a:bodyPr/>
                    <a:lstStyle/>
                    <a:p>
                      <a:pPr algn="l" fontAlgn="b"/>
                      <a:endParaRPr lang="de-CH" sz="200" b="0" i="0" u="none" strike="noStrike" dirty="0">
                        <a:solidFill>
                          <a:srgbClr val="000000"/>
                        </a:solidFill>
                        <a:effectLst/>
                        <a:latin typeface="Calibri" panose="020F0502020204030204" pitchFamily="34" charset="0"/>
                      </a:endParaRPr>
                    </a:p>
                  </a:txBody>
                  <a:tcPr marL="5984" marR="5984" marT="5984" marB="0" anchor="b"/>
                </a:tc>
                <a:tc>
                  <a:txBody>
                    <a:bodyPr/>
                    <a:lstStyle/>
                    <a:p>
                      <a:pPr algn="l" fontAlgn="b"/>
                      <a:endParaRPr lang="de-CH" sz="200" b="0" i="0" u="none" strike="noStrike" dirty="0">
                        <a:solidFill>
                          <a:srgbClr val="000000"/>
                        </a:solidFill>
                        <a:effectLst/>
                        <a:latin typeface="Calibri" panose="020F0502020204030204" pitchFamily="34" charset="0"/>
                      </a:endParaRPr>
                    </a:p>
                  </a:txBody>
                  <a:tcPr marL="5984" marR="5984" marT="5984" marB="0" anchor="b"/>
                </a:tc>
                <a:extLst>
                  <a:ext uri="{0D108BD9-81ED-4DB2-BD59-A6C34878D82A}">
                    <a16:rowId xmlns:a16="http://schemas.microsoft.com/office/drawing/2014/main" val="1652416120"/>
                  </a:ext>
                </a:extLst>
              </a:tr>
              <a:tr h="551856">
                <a:tc>
                  <a:txBody>
                    <a:bodyPr/>
                    <a:lstStyle/>
                    <a:p>
                      <a:pPr algn="l" fontAlgn="b"/>
                      <a:endParaRPr lang="de-CH" sz="1400" b="0" i="0" u="none" strike="noStrike" dirty="0">
                        <a:solidFill>
                          <a:srgbClr val="0000FF"/>
                        </a:solidFill>
                        <a:effectLst/>
                        <a:latin typeface="Calibri" panose="020F0502020204030204" pitchFamily="34" charset="0"/>
                      </a:endParaRPr>
                    </a:p>
                  </a:txBody>
                  <a:tcPr marL="5984" marR="5984" marT="5984" marB="0" anchor="b"/>
                </a:tc>
                <a:tc>
                  <a:txBody>
                    <a:bodyPr/>
                    <a:lstStyle/>
                    <a:p>
                      <a:pPr algn="ctr" fontAlgn="b"/>
                      <a:r>
                        <a:rPr lang="de-CH" sz="1400" b="1" u="none" strike="noStrike" dirty="0">
                          <a:solidFill>
                            <a:srgbClr val="000000"/>
                          </a:solidFill>
                          <a:effectLst/>
                        </a:rPr>
                        <a:t>"Gold-</a:t>
                      </a:r>
                      <a:br>
                        <a:rPr lang="de-CH" sz="1400" b="1" u="none" strike="noStrike" dirty="0">
                          <a:solidFill>
                            <a:srgbClr val="000000"/>
                          </a:solidFill>
                          <a:effectLst/>
                        </a:rPr>
                      </a:br>
                      <a:r>
                        <a:rPr lang="de-CH" sz="1400" b="1" u="none" strike="noStrike" dirty="0">
                          <a:solidFill>
                            <a:srgbClr val="000000"/>
                          </a:solidFill>
                          <a:effectLst/>
                        </a:rPr>
                        <a:t>sponsor</a:t>
                      </a:r>
                      <a:endParaRPr lang="de-CH" sz="1400" b="1" i="0" u="none" strike="noStrike" dirty="0">
                        <a:solidFill>
                          <a:srgbClr val="000000"/>
                        </a:solidFill>
                        <a:effectLst/>
                        <a:latin typeface="Calibri" panose="020F0502020204030204" pitchFamily="34" charset="0"/>
                      </a:endParaRPr>
                    </a:p>
                  </a:txBody>
                  <a:tcPr marL="5984" marR="5984" marT="5984" marB="0" anchor="ctr"/>
                </a:tc>
                <a:tc>
                  <a:txBody>
                    <a:bodyPr/>
                    <a:lstStyle/>
                    <a:p>
                      <a:pPr algn="ctr" fontAlgn="b"/>
                      <a:r>
                        <a:rPr lang="de-CH" sz="1400" b="1" u="none" strike="noStrike" dirty="0">
                          <a:solidFill>
                            <a:srgbClr val="000000"/>
                          </a:solidFill>
                          <a:effectLst/>
                        </a:rPr>
                        <a:t>"Silber-sponsor"</a:t>
                      </a:r>
                      <a:endParaRPr lang="de-CH" sz="1400" b="1" i="0" u="none" strike="noStrike" dirty="0">
                        <a:solidFill>
                          <a:srgbClr val="000000"/>
                        </a:solidFill>
                        <a:effectLst/>
                        <a:latin typeface="Calibri" panose="020F0502020204030204" pitchFamily="34" charset="0"/>
                      </a:endParaRPr>
                    </a:p>
                  </a:txBody>
                  <a:tcPr marL="5984" marR="5984" marT="5984" marB="0" anchor="ctr"/>
                </a:tc>
                <a:tc>
                  <a:txBody>
                    <a:bodyPr/>
                    <a:lstStyle/>
                    <a:p>
                      <a:pPr algn="ctr" fontAlgn="b"/>
                      <a:r>
                        <a:rPr lang="de-CH" sz="1400" b="1" u="none" strike="noStrike" dirty="0">
                          <a:solidFill>
                            <a:srgbClr val="000000"/>
                          </a:solidFill>
                          <a:effectLst/>
                        </a:rPr>
                        <a:t>"Bronze-sponsor"</a:t>
                      </a:r>
                      <a:endParaRPr lang="de-CH" sz="1400" b="1" i="0" u="none" strike="noStrike" dirty="0">
                        <a:solidFill>
                          <a:srgbClr val="000000"/>
                        </a:solidFill>
                        <a:effectLst/>
                        <a:latin typeface="Calibri" panose="020F0502020204030204" pitchFamily="34" charset="0"/>
                      </a:endParaRPr>
                    </a:p>
                  </a:txBody>
                  <a:tcPr marL="5984" marR="5984" marT="5984" marB="0" anchor="ctr"/>
                </a:tc>
                <a:tc>
                  <a:txBody>
                    <a:bodyPr/>
                    <a:lstStyle/>
                    <a:p>
                      <a:pPr algn="ctr" fontAlgn="b"/>
                      <a:r>
                        <a:rPr lang="de-CH" sz="1400" b="1" u="none" strike="noStrike" dirty="0">
                          <a:solidFill>
                            <a:srgbClr val="000000"/>
                          </a:solidFill>
                          <a:effectLst/>
                        </a:rPr>
                        <a:t>Buch Dachsen"</a:t>
                      </a:r>
                      <a:endParaRPr lang="de-CH" sz="1400" b="1" i="0" u="none" strike="noStrike" dirty="0">
                        <a:solidFill>
                          <a:srgbClr val="000000"/>
                        </a:solidFill>
                        <a:effectLst/>
                        <a:latin typeface="Calibri" panose="020F0502020204030204" pitchFamily="34" charset="0"/>
                      </a:endParaRPr>
                    </a:p>
                  </a:txBody>
                  <a:tcPr marL="5984" marR="5984" marT="5984" marB="0" anchor="ctr"/>
                </a:tc>
                <a:tc>
                  <a:txBody>
                    <a:bodyPr/>
                    <a:lstStyle/>
                    <a:p>
                      <a:pPr algn="ctr" fontAlgn="b"/>
                      <a:r>
                        <a:rPr lang="de-CH" sz="1400" b="1" u="none" strike="noStrike" dirty="0">
                          <a:solidFill>
                            <a:srgbClr val="000000"/>
                          </a:solidFill>
                          <a:effectLst/>
                        </a:rPr>
                        <a:t>Festführer</a:t>
                      </a:r>
                      <a:endParaRPr lang="de-CH" sz="1400" b="1" i="0" u="none" strike="noStrike" dirty="0">
                        <a:solidFill>
                          <a:srgbClr val="000000"/>
                        </a:solidFill>
                        <a:effectLst/>
                        <a:latin typeface="Calibri" panose="020F0502020204030204" pitchFamily="34" charset="0"/>
                      </a:endParaRPr>
                    </a:p>
                  </a:txBody>
                  <a:tcPr marL="5984" marR="5984" marT="5984" marB="0" anchor="ctr"/>
                </a:tc>
                <a:tc>
                  <a:txBody>
                    <a:bodyPr/>
                    <a:lstStyle/>
                    <a:p>
                      <a:pPr algn="ctr" fontAlgn="b"/>
                      <a:r>
                        <a:rPr lang="de-CH" sz="1400" b="1" u="none" strike="noStrike" dirty="0">
                          <a:solidFill>
                            <a:srgbClr val="000000"/>
                          </a:solidFill>
                          <a:effectLst/>
                        </a:rPr>
                        <a:t>Bänkli / Feuerstelle</a:t>
                      </a:r>
                      <a:endParaRPr lang="de-CH" sz="1400" b="1" i="0" u="none" strike="noStrike" dirty="0">
                        <a:solidFill>
                          <a:srgbClr val="000000"/>
                        </a:solidFill>
                        <a:effectLst/>
                        <a:latin typeface="Calibri" panose="020F0502020204030204" pitchFamily="34" charset="0"/>
                      </a:endParaRPr>
                    </a:p>
                  </a:txBody>
                  <a:tcPr marL="5984" marR="5984" marT="5984" marB="0" anchor="ctr"/>
                </a:tc>
                <a:extLst>
                  <a:ext uri="{0D108BD9-81ED-4DB2-BD59-A6C34878D82A}">
                    <a16:rowId xmlns:a16="http://schemas.microsoft.com/office/drawing/2014/main" val="247004313"/>
                  </a:ext>
                </a:extLst>
              </a:tr>
              <a:tr h="340384">
                <a:tc>
                  <a:txBody>
                    <a:bodyPr/>
                    <a:lstStyle/>
                    <a:p>
                      <a:pPr algn="l" fontAlgn="b">
                        <a:buClr>
                          <a:srgbClr val="000000"/>
                        </a:buClr>
                        <a:buSzPts val="1100"/>
                        <a:buFont typeface="Calibri" panose="020F0502020204030204" pitchFamily="34" charset="0"/>
                        <a:buNone/>
                      </a:pPr>
                      <a:r>
                        <a:rPr lang="de-DE" sz="1400" b="1" u="none" strike="noStrike" dirty="0">
                          <a:solidFill>
                            <a:srgbClr val="0000FF"/>
                          </a:solidFill>
                          <a:effectLst/>
                        </a:rPr>
                        <a:t>Beitrag ab CHF 5‘000</a:t>
                      </a:r>
                      <a:endParaRPr lang="de-CH" sz="1400" b="1" i="0" u="none" strike="noStrike" dirty="0">
                        <a:solidFill>
                          <a:srgbClr val="0000FF"/>
                        </a:solidFill>
                        <a:effectLst/>
                        <a:latin typeface="Calibri" panose="020F0502020204030204" pitchFamily="34" charset="0"/>
                      </a:endParaRPr>
                    </a:p>
                  </a:txBody>
                  <a:tcPr marL="5984" marR="5984" marT="5984" marB="0" anchor="ctr"/>
                </a:tc>
                <a:tc>
                  <a:txBody>
                    <a:bodyPr/>
                    <a:lstStyle/>
                    <a:p>
                      <a:pPr algn="ctr" fontAlgn="b"/>
                      <a:r>
                        <a:rPr lang="de-DE" sz="1400" b="1" u="none" strike="noStrike" dirty="0">
                          <a:solidFill>
                            <a:srgbClr val="0000FF"/>
                          </a:solidFill>
                          <a:effectLst/>
                        </a:rPr>
                        <a:t>👍👍👍👍</a:t>
                      </a:r>
                      <a:endParaRPr lang="de-CH" sz="1400" b="1" i="0" u="none" strike="noStrike" dirty="0">
                        <a:solidFill>
                          <a:srgbClr val="0000FF"/>
                        </a:solidFill>
                        <a:effectLst/>
                        <a:latin typeface="Calibri" panose="020F0502020204030204" pitchFamily="34" charset="0"/>
                      </a:endParaRPr>
                    </a:p>
                  </a:txBody>
                  <a:tcPr marL="5984" marR="5984" marT="5984" marB="0" anchor="ctr"/>
                </a:tc>
                <a:tc>
                  <a:txBody>
                    <a:bodyPr/>
                    <a:lstStyle/>
                    <a:p>
                      <a:pPr algn="ctr" fontAlgn="b"/>
                      <a:endParaRPr lang="de-CH" sz="1400" b="1" i="0" u="none" strike="noStrike" dirty="0">
                        <a:solidFill>
                          <a:srgbClr val="0000FF"/>
                        </a:solidFill>
                        <a:effectLst/>
                        <a:latin typeface="Calibri" panose="020F0502020204030204" pitchFamily="34" charset="0"/>
                      </a:endParaRPr>
                    </a:p>
                  </a:txBody>
                  <a:tcPr marL="5984" marR="5984" marT="5984" marB="0" anchor="ctr"/>
                </a:tc>
                <a:tc>
                  <a:txBody>
                    <a:bodyPr/>
                    <a:lstStyle/>
                    <a:p>
                      <a:pPr algn="ctr" fontAlgn="b"/>
                      <a:endParaRPr lang="de-CH" sz="1400" b="1" i="0" u="none" strike="noStrike" dirty="0">
                        <a:solidFill>
                          <a:srgbClr val="0000FF"/>
                        </a:solidFill>
                        <a:effectLst/>
                        <a:latin typeface="Calibri" panose="020F0502020204030204" pitchFamily="34" charset="0"/>
                      </a:endParaRPr>
                    </a:p>
                  </a:txBody>
                  <a:tcPr marL="5984" marR="5984" marT="5984" marB="0" anchor="ctr"/>
                </a:tc>
                <a:tc>
                  <a:txBody>
                    <a:bodyPr/>
                    <a:lstStyle/>
                    <a:p>
                      <a:pPr algn="ctr" fontAlgn="b"/>
                      <a:r>
                        <a:rPr lang="de-DE" sz="1400" b="1" u="none" strike="noStrike" dirty="0">
                          <a:solidFill>
                            <a:srgbClr val="0000FF"/>
                          </a:solidFill>
                          <a:effectLst/>
                        </a:rPr>
                        <a:t>👍👍👍</a:t>
                      </a:r>
                      <a:endParaRPr lang="de-CH" sz="1400" b="1" i="0" u="none" strike="noStrike" dirty="0">
                        <a:solidFill>
                          <a:srgbClr val="0000FF"/>
                        </a:solidFill>
                        <a:effectLst/>
                        <a:latin typeface="Calibri" panose="020F0502020204030204" pitchFamily="34" charset="0"/>
                      </a:endParaRPr>
                    </a:p>
                  </a:txBody>
                  <a:tcPr marL="5984" marR="5984" marT="5984" marB="0" anchor="ctr"/>
                </a:tc>
                <a:tc>
                  <a:txBody>
                    <a:bodyPr/>
                    <a:lstStyle/>
                    <a:p>
                      <a:pPr algn="ctr" fontAlgn="b"/>
                      <a:r>
                        <a:rPr lang="de-DE" sz="1400" b="1" u="none" strike="noStrike" dirty="0">
                          <a:solidFill>
                            <a:srgbClr val="0000FF"/>
                          </a:solidFill>
                          <a:effectLst/>
                        </a:rPr>
                        <a:t>👍👍👍</a:t>
                      </a:r>
                      <a:endParaRPr lang="de-CH" sz="1400" b="1" i="0" u="none" strike="noStrike" dirty="0">
                        <a:solidFill>
                          <a:srgbClr val="0000FF"/>
                        </a:solidFill>
                        <a:effectLst/>
                        <a:latin typeface="Calibri" panose="020F0502020204030204" pitchFamily="34" charset="0"/>
                      </a:endParaRPr>
                    </a:p>
                  </a:txBody>
                  <a:tcPr marL="5984" marR="5984" marT="5984" marB="0" anchor="ctr"/>
                </a:tc>
                <a:tc>
                  <a:txBody>
                    <a:bodyPr/>
                    <a:lstStyle/>
                    <a:p>
                      <a:pPr algn="ctr" fontAlgn="b"/>
                      <a:r>
                        <a:rPr lang="de-DE" sz="1400" b="1" u="none" strike="noStrike" dirty="0">
                          <a:solidFill>
                            <a:srgbClr val="0000FF"/>
                          </a:solidFill>
                          <a:effectLst/>
                        </a:rPr>
                        <a:t>👍👍👍</a:t>
                      </a:r>
                      <a:endParaRPr lang="de-CH" sz="1400" b="1" i="0" u="none" strike="noStrike" dirty="0">
                        <a:solidFill>
                          <a:srgbClr val="0000FF"/>
                        </a:solidFill>
                        <a:effectLst/>
                        <a:latin typeface="Calibri" panose="020F0502020204030204" pitchFamily="34" charset="0"/>
                      </a:endParaRPr>
                    </a:p>
                  </a:txBody>
                  <a:tcPr marL="5984" marR="5984" marT="5984" marB="0" anchor="ctr"/>
                </a:tc>
                <a:extLst>
                  <a:ext uri="{0D108BD9-81ED-4DB2-BD59-A6C34878D82A}">
                    <a16:rowId xmlns:a16="http://schemas.microsoft.com/office/drawing/2014/main" val="1970287667"/>
                  </a:ext>
                </a:extLst>
              </a:tr>
              <a:tr h="340384">
                <a:tc>
                  <a:txBody>
                    <a:bodyPr/>
                    <a:lstStyle/>
                    <a:p>
                      <a:pPr algn="l" fontAlgn="b">
                        <a:buClr>
                          <a:srgbClr val="000000"/>
                        </a:buClr>
                        <a:buSzPts val="1100"/>
                        <a:buFont typeface="Calibri" panose="020F0502020204030204" pitchFamily="34" charset="0"/>
                        <a:buNone/>
                      </a:pPr>
                      <a:r>
                        <a:rPr lang="de-DE" sz="1400" b="1" u="none" strike="noStrike" dirty="0">
                          <a:solidFill>
                            <a:srgbClr val="0000FF"/>
                          </a:solidFill>
                          <a:effectLst/>
                        </a:rPr>
                        <a:t>Beitrag ab CHF 2‘500</a:t>
                      </a:r>
                      <a:endParaRPr lang="de-CH" sz="1400" b="1" i="0" u="none" strike="noStrike" dirty="0">
                        <a:solidFill>
                          <a:srgbClr val="0000FF"/>
                        </a:solidFill>
                        <a:effectLst/>
                        <a:latin typeface="Calibri" panose="020F0502020204030204" pitchFamily="34" charset="0"/>
                      </a:endParaRPr>
                    </a:p>
                  </a:txBody>
                  <a:tcPr marL="5984" marR="5984" marT="5984" marB="0" anchor="ctr"/>
                </a:tc>
                <a:tc>
                  <a:txBody>
                    <a:bodyPr/>
                    <a:lstStyle/>
                    <a:p>
                      <a:pPr algn="ctr" fontAlgn="b"/>
                      <a:endParaRPr lang="de-CH" sz="1400" b="1" i="0" u="none" strike="noStrike" dirty="0">
                        <a:solidFill>
                          <a:srgbClr val="0000FF"/>
                        </a:solidFill>
                        <a:effectLst/>
                        <a:latin typeface="Calibri" panose="020F0502020204030204" pitchFamily="34" charset="0"/>
                      </a:endParaRPr>
                    </a:p>
                  </a:txBody>
                  <a:tcPr marL="5984" marR="5984" marT="5984" marB="0" anchor="ctr"/>
                </a:tc>
                <a:tc>
                  <a:txBody>
                    <a:bodyPr/>
                    <a:lstStyle/>
                    <a:p>
                      <a:pPr algn="ctr" fontAlgn="b"/>
                      <a:r>
                        <a:rPr lang="de-DE" sz="1400" b="1" u="none" strike="noStrike" dirty="0">
                          <a:solidFill>
                            <a:srgbClr val="0000FF"/>
                          </a:solidFill>
                          <a:effectLst/>
                        </a:rPr>
                        <a:t>👍👍👍</a:t>
                      </a:r>
                      <a:endParaRPr lang="de-CH" sz="1400" b="1" i="0" u="none" strike="noStrike" dirty="0">
                        <a:solidFill>
                          <a:srgbClr val="0000FF"/>
                        </a:solidFill>
                        <a:effectLst/>
                        <a:latin typeface="Calibri" panose="020F0502020204030204" pitchFamily="34" charset="0"/>
                      </a:endParaRPr>
                    </a:p>
                  </a:txBody>
                  <a:tcPr marL="5984" marR="5984" marT="5984" marB="0" anchor="ctr"/>
                </a:tc>
                <a:tc>
                  <a:txBody>
                    <a:bodyPr/>
                    <a:lstStyle/>
                    <a:p>
                      <a:pPr algn="ctr" fontAlgn="b"/>
                      <a:endParaRPr lang="de-CH" sz="1400" b="1" i="0" u="none" strike="noStrike" dirty="0">
                        <a:solidFill>
                          <a:srgbClr val="0000FF"/>
                        </a:solidFill>
                        <a:effectLst/>
                        <a:latin typeface="Calibri" panose="020F0502020204030204" pitchFamily="34" charset="0"/>
                      </a:endParaRPr>
                    </a:p>
                  </a:txBody>
                  <a:tcPr marL="5984" marR="5984" marT="5984" marB="0" anchor="ctr"/>
                </a:tc>
                <a:tc>
                  <a:txBody>
                    <a:bodyPr/>
                    <a:lstStyle/>
                    <a:p>
                      <a:pPr algn="ctr" fontAlgn="b"/>
                      <a:r>
                        <a:rPr lang="de-DE" sz="1400" b="1" u="none" strike="noStrike" dirty="0">
                          <a:solidFill>
                            <a:srgbClr val="0000FF"/>
                          </a:solidFill>
                          <a:effectLst/>
                        </a:rPr>
                        <a:t>👍👍👍</a:t>
                      </a:r>
                      <a:endParaRPr lang="de-CH" sz="1400" b="1" i="0" u="none" strike="noStrike" dirty="0">
                        <a:solidFill>
                          <a:srgbClr val="0000FF"/>
                        </a:solidFill>
                        <a:effectLst/>
                        <a:latin typeface="Calibri" panose="020F0502020204030204" pitchFamily="34" charset="0"/>
                      </a:endParaRPr>
                    </a:p>
                  </a:txBody>
                  <a:tcPr marL="5984" marR="5984" marT="5984" marB="0" anchor="ctr"/>
                </a:tc>
                <a:tc>
                  <a:txBody>
                    <a:bodyPr/>
                    <a:lstStyle/>
                    <a:p>
                      <a:pPr algn="ctr" fontAlgn="b"/>
                      <a:r>
                        <a:rPr lang="de-DE" sz="1400" b="1" u="none" strike="noStrike" dirty="0">
                          <a:solidFill>
                            <a:srgbClr val="0000FF"/>
                          </a:solidFill>
                          <a:effectLst/>
                        </a:rPr>
                        <a:t>👍👍</a:t>
                      </a:r>
                      <a:endParaRPr lang="de-CH" sz="1400" b="1" i="0" u="none" strike="noStrike" dirty="0">
                        <a:solidFill>
                          <a:srgbClr val="0000FF"/>
                        </a:solidFill>
                        <a:effectLst/>
                        <a:latin typeface="Calibri" panose="020F0502020204030204" pitchFamily="34" charset="0"/>
                      </a:endParaRPr>
                    </a:p>
                  </a:txBody>
                  <a:tcPr marL="5984" marR="5984" marT="5984" marB="0" anchor="ctr"/>
                </a:tc>
                <a:tc>
                  <a:txBody>
                    <a:bodyPr/>
                    <a:lstStyle/>
                    <a:p>
                      <a:pPr algn="ctr" fontAlgn="b"/>
                      <a:r>
                        <a:rPr lang="de-DE" sz="1400" b="1" u="none" strike="noStrike" dirty="0">
                          <a:solidFill>
                            <a:srgbClr val="0000FF"/>
                          </a:solidFill>
                          <a:effectLst/>
                        </a:rPr>
                        <a:t>👍👍👍</a:t>
                      </a:r>
                      <a:endParaRPr lang="de-CH" sz="1400" b="1" i="0" u="none" strike="noStrike" dirty="0">
                        <a:solidFill>
                          <a:srgbClr val="0000FF"/>
                        </a:solidFill>
                        <a:effectLst/>
                        <a:latin typeface="Calibri" panose="020F0502020204030204" pitchFamily="34" charset="0"/>
                      </a:endParaRPr>
                    </a:p>
                  </a:txBody>
                  <a:tcPr marL="5984" marR="5984" marT="5984" marB="0" anchor="ctr"/>
                </a:tc>
                <a:extLst>
                  <a:ext uri="{0D108BD9-81ED-4DB2-BD59-A6C34878D82A}">
                    <a16:rowId xmlns:a16="http://schemas.microsoft.com/office/drawing/2014/main" val="3049061257"/>
                  </a:ext>
                </a:extLst>
              </a:tr>
              <a:tr h="340384">
                <a:tc>
                  <a:txBody>
                    <a:bodyPr/>
                    <a:lstStyle/>
                    <a:p>
                      <a:pPr algn="l" fontAlgn="b">
                        <a:buClr>
                          <a:srgbClr val="000000"/>
                        </a:buClr>
                        <a:buSzPts val="1100"/>
                        <a:buFont typeface="Calibri" panose="020F0502020204030204" pitchFamily="34" charset="0"/>
                        <a:buNone/>
                      </a:pPr>
                      <a:r>
                        <a:rPr lang="de-DE" sz="1400" b="1" u="none" strike="noStrike" dirty="0">
                          <a:solidFill>
                            <a:srgbClr val="0000FF"/>
                          </a:solidFill>
                          <a:effectLst/>
                        </a:rPr>
                        <a:t>Beitrag ab CHF 1‘000</a:t>
                      </a:r>
                      <a:endParaRPr lang="de-CH" sz="1400" b="1" i="0" u="none" strike="noStrike" dirty="0">
                        <a:solidFill>
                          <a:srgbClr val="0000FF"/>
                        </a:solidFill>
                        <a:effectLst/>
                        <a:latin typeface="Calibri" panose="020F0502020204030204" pitchFamily="34" charset="0"/>
                      </a:endParaRPr>
                    </a:p>
                  </a:txBody>
                  <a:tcPr marL="5984" marR="5984" marT="5984" marB="0" anchor="ctr"/>
                </a:tc>
                <a:tc>
                  <a:txBody>
                    <a:bodyPr/>
                    <a:lstStyle/>
                    <a:p>
                      <a:pPr algn="ctr" fontAlgn="b"/>
                      <a:endParaRPr lang="de-CH" sz="1400" b="1" i="0" u="none" strike="noStrike" dirty="0">
                        <a:solidFill>
                          <a:srgbClr val="0000FF"/>
                        </a:solidFill>
                        <a:effectLst/>
                        <a:latin typeface="Calibri" panose="020F0502020204030204" pitchFamily="34" charset="0"/>
                      </a:endParaRPr>
                    </a:p>
                  </a:txBody>
                  <a:tcPr marL="5984" marR="5984" marT="5984" marB="0" anchor="ctr"/>
                </a:tc>
                <a:tc>
                  <a:txBody>
                    <a:bodyPr/>
                    <a:lstStyle/>
                    <a:p>
                      <a:pPr algn="ctr" fontAlgn="b"/>
                      <a:endParaRPr lang="de-CH" sz="1400" b="1" i="0" u="none" strike="noStrike">
                        <a:solidFill>
                          <a:srgbClr val="0000FF"/>
                        </a:solidFill>
                        <a:effectLst/>
                        <a:latin typeface="Calibri" panose="020F0502020204030204" pitchFamily="34" charset="0"/>
                      </a:endParaRPr>
                    </a:p>
                  </a:txBody>
                  <a:tcPr marL="5984" marR="5984" marT="5984" marB="0" anchor="ctr"/>
                </a:tc>
                <a:tc>
                  <a:txBody>
                    <a:bodyPr/>
                    <a:lstStyle/>
                    <a:p>
                      <a:pPr algn="ctr" fontAlgn="b"/>
                      <a:r>
                        <a:rPr lang="de-DE" sz="1400" b="1" u="none" strike="noStrike" dirty="0">
                          <a:solidFill>
                            <a:srgbClr val="0000FF"/>
                          </a:solidFill>
                          <a:effectLst/>
                        </a:rPr>
                        <a:t>👍👍</a:t>
                      </a:r>
                      <a:endParaRPr lang="de-CH" sz="1400" b="1" i="0" u="none" strike="noStrike" dirty="0">
                        <a:solidFill>
                          <a:srgbClr val="0000FF"/>
                        </a:solidFill>
                        <a:effectLst/>
                        <a:latin typeface="Calibri" panose="020F0502020204030204" pitchFamily="34" charset="0"/>
                      </a:endParaRPr>
                    </a:p>
                  </a:txBody>
                  <a:tcPr marL="5984" marR="5984" marT="5984" marB="0" anchor="ctr"/>
                </a:tc>
                <a:tc>
                  <a:txBody>
                    <a:bodyPr/>
                    <a:lstStyle/>
                    <a:p>
                      <a:pPr algn="ctr" fontAlgn="b"/>
                      <a:r>
                        <a:rPr lang="de-DE" sz="1400" b="1" u="none" strike="noStrike" dirty="0">
                          <a:solidFill>
                            <a:srgbClr val="0000FF"/>
                          </a:solidFill>
                          <a:effectLst/>
                        </a:rPr>
                        <a:t>👍👍👍</a:t>
                      </a:r>
                      <a:endParaRPr lang="de-CH" sz="1400" b="1" i="0" u="none" strike="noStrike" dirty="0">
                        <a:solidFill>
                          <a:srgbClr val="0000FF"/>
                        </a:solidFill>
                        <a:effectLst/>
                        <a:latin typeface="Calibri" panose="020F0502020204030204" pitchFamily="34" charset="0"/>
                      </a:endParaRPr>
                    </a:p>
                  </a:txBody>
                  <a:tcPr marL="5984" marR="5984" marT="5984" marB="0" anchor="ctr"/>
                </a:tc>
                <a:tc>
                  <a:txBody>
                    <a:bodyPr/>
                    <a:lstStyle/>
                    <a:p>
                      <a:pPr algn="ctr" fontAlgn="b"/>
                      <a:r>
                        <a:rPr lang="de-DE" sz="1400" b="1" u="none" strike="noStrike">
                          <a:solidFill>
                            <a:srgbClr val="0000FF"/>
                          </a:solidFill>
                          <a:effectLst/>
                        </a:rPr>
                        <a:t>👍</a:t>
                      </a:r>
                      <a:endParaRPr lang="de-CH" sz="1400" b="1" i="0" u="none" strike="noStrike" dirty="0">
                        <a:solidFill>
                          <a:srgbClr val="0000FF"/>
                        </a:solidFill>
                        <a:effectLst/>
                        <a:latin typeface="Calibri" panose="020F0502020204030204" pitchFamily="34" charset="0"/>
                      </a:endParaRPr>
                    </a:p>
                  </a:txBody>
                  <a:tcPr marL="5984" marR="5984" marT="5984" marB="0" anchor="ctr"/>
                </a:tc>
                <a:tc>
                  <a:txBody>
                    <a:bodyPr/>
                    <a:lstStyle/>
                    <a:p>
                      <a:pPr algn="ctr" fontAlgn="b"/>
                      <a:r>
                        <a:rPr lang="de-DE" sz="1400" b="1" u="none" strike="noStrike" dirty="0">
                          <a:solidFill>
                            <a:srgbClr val="0000FF"/>
                          </a:solidFill>
                          <a:effectLst/>
                        </a:rPr>
                        <a:t>👍👍👍</a:t>
                      </a:r>
                      <a:endParaRPr lang="de-CH" sz="1400" b="1" i="0" u="none" strike="noStrike" dirty="0">
                        <a:solidFill>
                          <a:srgbClr val="0000FF"/>
                        </a:solidFill>
                        <a:effectLst/>
                        <a:latin typeface="Calibri" panose="020F0502020204030204" pitchFamily="34" charset="0"/>
                      </a:endParaRPr>
                    </a:p>
                  </a:txBody>
                  <a:tcPr marL="5984" marR="5984" marT="5984" marB="0" anchor="ctr"/>
                </a:tc>
                <a:extLst>
                  <a:ext uri="{0D108BD9-81ED-4DB2-BD59-A6C34878D82A}">
                    <a16:rowId xmlns:a16="http://schemas.microsoft.com/office/drawing/2014/main" val="2646833706"/>
                  </a:ext>
                </a:extLst>
              </a:tr>
              <a:tr h="340384">
                <a:tc>
                  <a:txBody>
                    <a:bodyPr/>
                    <a:lstStyle/>
                    <a:p>
                      <a:pPr algn="l" fontAlgn="b">
                        <a:buClr>
                          <a:srgbClr val="000000"/>
                        </a:buClr>
                        <a:buSzPts val="1100"/>
                        <a:buFont typeface="Calibri" panose="020F0502020204030204" pitchFamily="34" charset="0"/>
                        <a:buNone/>
                      </a:pPr>
                      <a:r>
                        <a:rPr lang="de-DE" sz="1400" b="1" u="none" strike="noStrike" dirty="0">
                          <a:solidFill>
                            <a:srgbClr val="0000FF"/>
                          </a:solidFill>
                          <a:effectLst/>
                        </a:rPr>
                        <a:t>Crowdfunding (&gt; CHF 100)</a:t>
                      </a:r>
                      <a:endParaRPr lang="de-CH" sz="1400" b="1" i="0" u="none" strike="noStrike" dirty="0">
                        <a:solidFill>
                          <a:srgbClr val="0000FF"/>
                        </a:solidFill>
                        <a:effectLst/>
                        <a:latin typeface="Calibri" panose="020F0502020204030204" pitchFamily="34" charset="0"/>
                      </a:endParaRPr>
                    </a:p>
                  </a:txBody>
                  <a:tcPr marL="5984" marR="5984" marT="5984" marB="0" anchor="ctr"/>
                </a:tc>
                <a:tc>
                  <a:txBody>
                    <a:bodyPr/>
                    <a:lstStyle/>
                    <a:p>
                      <a:pPr algn="ctr" fontAlgn="b"/>
                      <a:endParaRPr lang="de-CH" sz="1400" b="1" i="0" u="none" strike="noStrike" dirty="0">
                        <a:solidFill>
                          <a:srgbClr val="0000FF"/>
                        </a:solidFill>
                        <a:effectLst/>
                        <a:latin typeface="Calibri" panose="020F0502020204030204" pitchFamily="34" charset="0"/>
                      </a:endParaRPr>
                    </a:p>
                  </a:txBody>
                  <a:tcPr marL="5984" marR="5984" marT="5984" marB="0" anchor="ctr"/>
                </a:tc>
                <a:tc>
                  <a:txBody>
                    <a:bodyPr/>
                    <a:lstStyle/>
                    <a:p>
                      <a:pPr algn="ctr" fontAlgn="b"/>
                      <a:endParaRPr lang="de-CH" sz="1400" b="1" i="0" u="none" strike="noStrike">
                        <a:solidFill>
                          <a:srgbClr val="0000FF"/>
                        </a:solidFill>
                        <a:effectLst/>
                        <a:latin typeface="Calibri" panose="020F0502020204030204" pitchFamily="34" charset="0"/>
                      </a:endParaRPr>
                    </a:p>
                  </a:txBody>
                  <a:tcPr marL="5984" marR="5984" marT="5984" marB="0" anchor="ctr"/>
                </a:tc>
                <a:tc>
                  <a:txBody>
                    <a:bodyPr/>
                    <a:lstStyle/>
                    <a:p>
                      <a:pPr algn="ctr" fontAlgn="b"/>
                      <a:endParaRPr lang="de-CH" sz="1400" b="1" i="0" u="none" strike="noStrike">
                        <a:solidFill>
                          <a:srgbClr val="0000FF"/>
                        </a:solidFill>
                        <a:effectLst/>
                        <a:latin typeface="Calibri" panose="020F0502020204030204" pitchFamily="34" charset="0"/>
                      </a:endParaRPr>
                    </a:p>
                  </a:txBody>
                  <a:tcPr marL="5984" marR="5984" marT="5984" marB="0" anchor="ctr"/>
                </a:tc>
                <a:tc>
                  <a:txBody>
                    <a:bodyPr/>
                    <a:lstStyle/>
                    <a:p>
                      <a:pPr algn="ctr" fontAlgn="b"/>
                      <a:endParaRPr lang="de-CH" sz="1400" b="1" i="0" u="none" strike="noStrike" dirty="0">
                        <a:solidFill>
                          <a:srgbClr val="0000FF"/>
                        </a:solidFill>
                        <a:effectLst/>
                        <a:latin typeface="Calibri" panose="020F0502020204030204" pitchFamily="34" charset="0"/>
                      </a:endParaRPr>
                    </a:p>
                  </a:txBody>
                  <a:tcPr marL="5984" marR="5984" marT="5984" marB="0" anchor="ctr"/>
                </a:tc>
                <a:tc>
                  <a:txBody>
                    <a:bodyPr/>
                    <a:lstStyle/>
                    <a:p>
                      <a:pPr algn="ctr" fontAlgn="b"/>
                      <a:endParaRPr lang="de-CH" sz="1400" b="1" i="0" u="none" strike="noStrike" dirty="0">
                        <a:solidFill>
                          <a:srgbClr val="0000FF"/>
                        </a:solidFill>
                        <a:effectLst/>
                        <a:latin typeface="Calibri" panose="020F0502020204030204" pitchFamily="34" charset="0"/>
                      </a:endParaRPr>
                    </a:p>
                  </a:txBody>
                  <a:tcPr marL="5984" marR="5984" marT="5984" marB="0" anchor="ctr"/>
                </a:tc>
                <a:tc>
                  <a:txBody>
                    <a:bodyPr/>
                    <a:lstStyle/>
                    <a:p>
                      <a:pPr algn="ctr" fontAlgn="b"/>
                      <a:r>
                        <a:rPr lang="de-DE" sz="1400" b="1" u="none" strike="noStrike" dirty="0">
                          <a:solidFill>
                            <a:srgbClr val="0000FF"/>
                          </a:solidFill>
                          <a:effectLst/>
                        </a:rPr>
                        <a:t>👍👍👍</a:t>
                      </a:r>
                      <a:endParaRPr lang="de-CH" sz="1400" b="1" i="0" u="none" strike="noStrike" dirty="0">
                        <a:solidFill>
                          <a:srgbClr val="0000FF"/>
                        </a:solidFill>
                        <a:effectLst/>
                        <a:latin typeface="Calibri" panose="020F0502020204030204" pitchFamily="34" charset="0"/>
                      </a:endParaRPr>
                    </a:p>
                  </a:txBody>
                  <a:tcPr marL="5984" marR="5984" marT="5984" marB="0" anchor="ctr"/>
                </a:tc>
                <a:extLst>
                  <a:ext uri="{0D108BD9-81ED-4DB2-BD59-A6C34878D82A}">
                    <a16:rowId xmlns:a16="http://schemas.microsoft.com/office/drawing/2014/main" val="2424491189"/>
                  </a:ext>
                </a:extLst>
              </a:tr>
              <a:tr h="340384">
                <a:tc>
                  <a:txBody>
                    <a:bodyPr/>
                    <a:lstStyle/>
                    <a:p>
                      <a:pPr algn="l" fontAlgn="b"/>
                      <a:r>
                        <a:rPr lang="de-CH" sz="1400" b="1" u="none" strike="noStrike" dirty="0">
                          <a:solidFill>
                            <a:srgbClr val="0000FF"/>
                          </a:solidFill>
                          <a:effectLst/>
                        </a:rPr>
                        <a:t>Crowdfunding (&lt; CHF 100)</a:t>
                      </a:r>
                      <a:endParaRPr lang="de-CH" sz="1400" b="1" i="0" u="none" strike="noStrike" dirty="0">
                        <a:solidFill>
                          <a:srgbClr val="0000FF"/>
                        </a:solidFill>
                        <a:effectLst/>
                        <a:latin typeface="Calibri" panose="020F0502020204030204" pitchFamily="34" charset="0"/>
                      </a:endParaRPr>
                    </a:p>
                  </a:txBody>
                  <a:tcPr marL="5984" marR="5984" marT="5984" marB="0" anchor="ctr"/>
                </a:tc>
                <a:tc>
                  <a:txBody>
                    <a:bodyPr/>
                    <a:lstStyle/>
                    <a:p>
                      <a:pPr algn="ctr" fontAlgn="b"/>
                      <a:endParaRPr lang="de-CH" sz="1400" b="0" i="0" u="none" strike="noStrike" dirty="0">
                        <a:solidFill>
                          <a:srgbClr val="000000"/>
                        </a:solidFill>
                        <a:effectLst/>
                        <a:latin typeface="Calibri" panose="020F0502020204030204" pitchFamily="34" charset="0"/>
                      </a:endParaRPr>
                    </a:p>
                  </a:txBody>
                  <a:tcPr marL="5984" marR="5984" marT="5984" marB="0" anchor="ctr"/>
                </a:tc>
                <a:tc>
                  <a:txBody>
                    <a:bodyPr/>
                    <a:lstStyle/>
                    <a:p>
                      <a:pPr algn="ctr" fontAlgn="b"/>
                      <a:endParaRPr lang="de-CH" sz="1400" b="0" i="0" u="none" strike="noStrike">
                        <a:solidFill>
                          <a:srgbClr val="000000"/>
                        </a:solidFill>
                        <a:effectLst/>
                        <a:latin typeface="Calibri" panose="020F0502020204030204" pitchFamily="34" charset="0"/>
                      </a:endParaRPr>
                    </a:p>
                  </a:txBody>
                  <a:tcPr marL="5984" marR="5984" marT="5984" marB="0" anchor="ctr"/>
                </a:tc>
                <a:tc>
                  <a:txBody>
                    <a:bodyPr/>
                    <a:lstStyle/>
                    <a:p>
                      <a:pPr algn="ctr" fontAlgn="b"/>
                      <a:endParaRPr lang="de-CH" sz="1400" b="0" i="0" u="none" strike="noStrike">
                        <a:solidFill>
                          <a:srgbClr val="000000"/>
                        </a:solidFill>
                        <a:effectLst/>
                        <a:latin typeface="Calibri" panose="020F0502020204030204" pitchFamily="34" charset="0"/>
                      </a:endParaRPr>
                    </a:p>
                  </a:txBody>
                  <a:tcPr marL="5984" marR="5984" marT="5984" marB="0" anchor="ctr"/>
                </a:tc>
                <a:tc>
                  <a:txBody>
                    <a:bodyPr/>
                    <a:lstStyle/>
                    <a:p>
                      <a:pPr algn="ctr" fontAlgn="b"/>
                      <a:endParaRPr lang="de-CH" sz="1400" b="0" i="0" u="none" strike="noStrike">
                        <a:solidFill>
                          <a:srgbClr val="000000"/>
                        </a:solidFill>
                        <a:effectLst/>
                        <a:latin typeface="Calibri" panose="020F0502020204030204" pitchFamily="34" charset="0"/>
                      </a:endParaRPr>
                    </a:p>
                  </a:txBody>
                  <a:tcPr marL="5984" marR="5984" marT="5984" marB="0" anchor="ctr"/>
                </a:tc>
                <a:tc>
                  <a:txBody>
                    <a:bodyPr/>
                    <a:lstStyle/>
                    <a:p>
                      <a:pPr algn="ctr" fontAlgn="b"/>
                      <a:endParaRPr lang="de-CH" sz="1400" b="0" i="0" u="none" strike="noStrike" dirty="0">
                        <a:solidFill>
                          <a:srgbClr val="000000"/>
                        </a:solidFill>
                        <a:effectLst/>
                        <a:latin typeface="Calibri" panose="020F0502020204030204" pitchFamily="34" charset="0"/>
                      </a:endParaRPr>
                    </a:p>
                  </a:txBody>
                  <a:tcPr marL="5984" marR="5984" marT="5984" marB="0" anchor="ctr"/>
                </a:tc>
                <a:tc>
                  <a:txBody>
                    <a:bodyPr/>
                    <a:lstStyle/>
                    <a:p>
                      <a:pPr algn="ctr" fontAlgn="b"/>
                      <a:endParaRPr lang="de-CH" sz="1400" b="0" i="0" u="none" strike="noStrike" dirty="0">
                        <a:solidFill>
                          <a:srgbClr val="000000"/>
                        </a:solidFill>
                        <a:effectLst/>
                        <a:latin typeface="Calibri" panose="020F0502020204030204" pitchFamily="34" charset="0"/>
                      </a:endParaRPr>
                    </a:p>
                  </a:txBody>
                  <a:tcPr marL="5984" marR="5984" marT="5984" marB="0" anchor="ctr"/>
                </a:tc>
                <a:extLst>
                  <a:ext uri="{0D108BD9-81ED-4DB2-BD59-A6C34878D82A}">
                    <a16:rowId xmlns:a16="http://schemas.microsoft.com/office/drawing/2014/main" val="272939318"/>
                  </a:ext>
                </a:extLst>
              </a:tr>
            </a:tbl>
          </a:graphicData>
        </a:graphic>
      </p:graphicFrame>
      <p:sp>
        <p:nvSpPr>
          <p:cNvPr id="8" name="Textfeld 7">
            <a:extLst>
              <a:ext uri="{FF2B5EF4-FFF2-40B4-BE49-F238E27FC236}">
                <a16:creationId xmlns:a16="http://schemas.microsoft.com/office/drawing/2014/main" id="{0C01C3EC-19AE-6AE9-0EC9-54CC80104D9C}"/>
              </a:ext>
            </a:extLst>
          </p:cNvPr>
          <p:cNvSpPr txBox="1"/>
          <p:nvPr/>
        </p:nvSpPr>
        <p:spPr>
          <a:xfrm>
            <a:off x="1264653" y="5039713"/>
            <a:ext cx="9243755" cy="1200329"/>
          </a:xfrm>
          <a:prstGeom prst="rect">
            <a:avLst/>
          </a:prstGeom>
          <a:noFill/>
          <a:ln>
            <a:solidFill>
              <a:schemeClr val="tx1">
                <a:lumMod val="65000"/>
              </a:schemeClr>
            </a:solidFill>
          </a:ln>
        </p:spPr>
        <p:txBody>
          <a:bodyPr wrap="square">
            <a:spAutoFit/>
          </a:bodyPr>
          <a:lstStyle/>
          <a:p>
            <a:pPr marL="357188" indent="-357188"/>
            <a:r>
              <a:rPr lang="de-CH" sz="1800" dirty="0">
                <a:solidFill>
                  <a:srgbClr val="0000FF"/>
                </a:solidFill>
              </a:rPr>
              <a:t> * </a:t>
            </a:r>
            <a:r>
              <a:rPr lang="de-CH" sz="1200" dirty="0">
                <a:solidFill>
                  <a:schemeClr val="bg1"/>
                </a:solidFill>
              </a:rPr>
              <a:t>= 	Verdankungen im Buch können wir bis Dezember 2025 nachführen.</a:t>
            </a:r>
          </a:p>
          <a:p>
            <a:pPr marL="357188" indent="-357188"/>
            <a:r>
              <a:rPr lang="de-CH" dirty="0">
                <a:solidFill>
                  <a:srgbClr val="0000FF"/>
                </a:solidFill>
              </a:rPr>
              <a:t>**</a:t>
            </a:r>
            <a:r>
              <a:rPr lang="de-CH" sz="1200" dirty="0">
                <a:solidFill>
                  <a:schemeClr val="bg1"/>
                </a:solidFill>
              </a:rPr>
              <a:t> =  Das Format des Festführers (PDF und digital) werden wir bis anfangs 2026 festlegen. </a:t>
            </a:r>
            <a:br>
              <a:rPr lang="de-CH" sz="1200" dirty="0">
                <a:solidFill>
                  <a:schemeClr val="bg1"/>
                </a:solidFill>
              </a:rPr>
            </a:br>
            <a:r>
              <a:rPr lang="de-CH" sz="1200" dirty="0">
                <a:solidFill>
                  <a:schemeClr val="bg1"/>
                </a:solidFill>
              </a:rPr>
              <a:t> Goldsponsoren 1 Seite; Silbersponsoren 1/2 Seite; Bronzesponsoren 1/4 Seite.</a:t>
            </a:r>
          </a:p>
          <a:p>
            <a:pPr marL="357188" indent="-357188"/>
            <a:endParaRPr lang="de-CH" sz="1200" dirty="0">
              <a:solidFill>
                <a:schemeClr val="bg1"/>
              </a:solidFill>
            </a:endParaRPr>
          </a:p>
          <a:p>
            <a:pPr marL="357188" indent="-357188"/>
            <a:r>
              <a:rPr lang="de-CH" sz="1200" dirty="0">
                <a:solidFill>
                  <a:schemeClr val="bg1"/>
                </a:solidFill>
              </a:rPr>
              <a:t>Gerne gehen wir auch auf individuelle Wünsche von Sponsoren ab CHF 2’500 ein.  </a:t>
            </a:r>
          </a:p>
        </p:txBody>
      </p:sp>
    </p:spTree>
    <p:extLst>
      <p:ext uri="{BB962C8B-B14F-4D97-AF65-F5344CB8AC3E}">
        <p14:creationId xmlns:p14="http://schemas.microsoft.com/office/powerpoint/2010/main" val="2928323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C3CEC985-7C1B-02E1-F6C7-6C27AF4F04D9}"/>
              </a:ext>
            </a:extLst>
          </p:cNvPr>
          <p:cNvSpPr txBox="1">
            <a:spLocks/>
          </p:cNvSpPr>
          <p:nvPr/>
        </p:nvSpPr>
        <p:spPr>
          <a:xfrm>
            <a:off x="1210002" y="561632"/>
            <a:ext cx="9015292" cy="10772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400" b="0" i="0" kern="1200" cap="none">
                <a:solidFill>
                  <a:schemeClr val="bg1"/>
                </a:solidFill>
                <a:effectLst/>
                <a:latin typeface="+mj-lt"/>
                <a:ea typeface="+mj-ea"/>
                <a:cs typeface="+mj-cs"/>
              </a:defRPr>
            </a:lvl1pPr>
          </a:lstStyle>
          <a:p>
            <a:r>
              <a:rPr lang="de-CH" dirty="0"/>
              <a:t>Interesse und Bereitschaft mitzuwirken</a:t>
            </a:r>
            <a:br>
              <a:rPr lang="de-CH" dirty="0"/>
            </a:br>
            <a:r>
              <a:rPr lang="de-CH" dirty="0"/>
              <a:t>sind bereits gross. Auch in den Medien.</a:t>
            </a:r>
          </a:p>
        </p:txBody>
      </p:sp>
      <p:pic>
        <p:nvPicPr>
          <p:cNvPr id="6" name="Grafik 5">
            <a:extLst>
              <a:ext uri="{FF2B5EF4-FFF2-40B4-BE49-F238E27FC236}">
                <a16:creationId xmlns:a16="http://schemas.microsoft.com/office/drawing/2014/main" id="{DA2F9CBA-7317-8AE4-EABC-F91BDA1EDEFF}"/>
              </a:ext>
            </a:extLst>
          </p:cNvPr>
          <p:cNvPicPr>
            <a:picLocks noChangeAspect="1"/>
          </p:cNvPicPr>
          <p:nvPr/>
        </p:nvPicPr>
        <p:blipFill>
          <a:blip r:embed="rId2"/>
          <a:stretch>
            <a:fillRect/>
          </a:stretch>
        </p:blipFill>
        <p:spPr>
          <a:xfrm>
            <a:off x="1290150" y="1917237"/>
            <a:ext cx="5091546" cy="2588316"/>
          </a:xfrm>
          <a:prstGeom prst="rect">
            <a:avLst/>
          </a:prstGeom>
          <a:ln>
            <a:solidFill>
              <a:schemeClr val="tx1">
                <a:lumMod val="65000"/>
              </a:schemeClr>
            </a:solidFill>
          </a:ln>
        </p:spPr>
      </p:pic>
      <p:sp>
        <p:nvSpPr>
          <p:cNvPr id="7" name="Textfeld 6">
            <a:extLst>
              <a:ext uri="{FF2B5EF4-FFF2-40B4-BE49-F238E27FC236}">
                <a16:creationId xmlns:a16="http://schemas.microsoft.com/office/drawing/2014/main" id="{9510B17E-6063-B4F2-79AC-8C0BFD358C64}"/>
              </a:ext>
            </a:extLst>
          </p:cNvPr>
          <p:cNvSpPr txBox="1"/>
          <p:nvPr/>
        </p:nvSpPr>
        <p:spPr>
          <a:xfrm>
            <a:off x="1190397" y="4543101"/>
            <a:ext cx="4422371" cy="307777"/>
          </a:xfrm>
          <a:prstGeom prst="rect">
            <a:avLst/>
          </a:prstGeom>
          <a:noFill/>
        </p:spPr>
        <p:txBody>
          <a:bodyPr wrap="square" rtlCol="0">
            <a:spAutoFit/>
          </a:bodyPr>
          <a:lstStyle/>
          <a:p>
            <a:r>
              <a:rPr lang="de-DE" sz="1400" dirty="0">
                <a:solidFill>
                  <a:srgbClr val="0000FF"/>
                </a:solidFill>
              </a:rPr>
              <a:t>Schaffhauser Nachrichten vom 2. Februar 2025</a:t>
            </a:r>
            <a:endParaRPr lang="de-CH" sz="1400" dirty="0">
              <a:solidFill>
                <a:srgbClr val="0000FF"/>
              </a:solidFill>
            </a:endParaRPr>
          </a:p>
        </p:txBody>
      </p:sp>
      <p:pic>
        <p:nvPicPr>
          <p:cNvPr id="3" name="Grafik 2">
            <a:extLst>
              <a:ext uri="{FF2B5EF4-FFF2-40B4-BE49-F238E27FC236}">
                <a16:creationId xmlns:a16="http://schemas.microsoft.com/office/drawing/2014/main" id="{5A1622F1-C193-78DB-76DE-AAB1326D7B8F}"/>
              </a:ext>
            </a:extLst>
          </p:cNvPr>
          <p:cNvPicPr>
            <a:picLocks noChangeAspect="1"/>
          </p:cNvPicPr>
          <p:nvPr/>
        </p:nvPicPr>
        <p:blipFill>
          <a:blip r:embed="rId3"/>
          <a:stretch>
            <a:fillRect/>
          </a:stretch>
        </p:blipFill>
        <p:spPr>
          <a:xfrm>
            <a:off x="6814498" y="1838824"/>
            <a:ext cx="3653363" cy="4886171"/>
          </a:xfrm>
          <a:prstGeom prst="rect">
            <a:avLst/>
          </a:prstGeom>
        </p:spPr>
      </p:pic>
      <p:sp>
        <p:nvSpPr>
          <p:cNvPr id="5" name="Textfeld 4">
            <a:extLst>
              <a:ext uri="{FF2B5EF4-FFF2-40B4-BE49-F238E27FC236}">
                <a16:creationId xmlns:a16="http://schemas.microsoft.com/office/drawing/2014/main" id="{105EEC84-24EE-86C0-77F2-8A1CE68E2719}"/>
              </a:ext>
            </a:extLst>
          </p:cNvPr>
          <p:cNvSpPr txBox="1"/>
          <p:nvPr/>
        </p:nvSpPr>
        <p:spPr>
          <a:xfrm>
            <a:off x="2392127" y="6034758"/>
            <a:ext cx="4422371" cy="523220"/>
          </a:xfrm>
          <a:prstGeom prst="rect">
            <a:avLst/>
          </a:prstGeom>
          <a:noFill/>
        </p:spPr>
        <p:txBody>
          <a:bodyPr wrap="square" rtlCol="0">
            <a:spAutoFit/>
          </a:bodyPr>
          <a:lstStyle/>
          <a:p>
            <a:pPr algn="r"/>
            <a:r>
              <a:rPr lang="de-DE" sz="1400" dirty="0">
                <a:solidFill>
                  <a:srgbClr val="0000FF"/>
                </a:solidFill>
              </a:rPr>
              <a:t>Schaffhauser Nachrichten vom 17. März 2025 zum Workshop für das Jubiläumsbuch (online)</a:t>
            </a:r>
            <a:endParaRPr lang="de-CH" sz="1400" dirty="0">
              <a:solidFill>
                <a:srgbClr val="0000FF"/>
              </a:solidFill>
            </a:endParaRPr>
          </a:p>
        </p:txBody>
      </p:sp>
    </p:spTree>
    <p:extLst>
      <p:ext uri="{BB962C8B-B14F-4D97-AF65-F5344CB8AC3E}">
        <p14:creationId xmlns:p14="http://schemas.microsoft.com/office/powerpoint/2010/main" val="3011452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1103F-23F8-2A42-6A68-E3FF3B11759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5046BFF-8CCA-9F91-2B89-B2F11E415358}"/>
              </a:ext>
            </a:extLst>
          </p:cNvPr>
          <p:cNvSpPr>
            <a:spLocks noGrp="1"/>
          </p:cNvSpPr>
          <p:nvPr>
            <p:ph type="title"/>
          </p:nvPr>
        </p:nvSpPr>
        <p:spPr>
          <a:xfrm>
            <a:off x="1047406" y="1244800"/>
            <a:ext cx="9576602" cy="1436616"/>
          </a:xfrm>
        </p:spPr>
        <p:txBody>
          <a:bodyPr>
            <a:normAutofit fontScale="90000"/>
          </a:bodyPr>
          <a:lstStyle/>
          <a:p>
            <a:r>
              <a:rPr lang="de-DE" dirty="0"/>
              <a:t>Herzlichen Dank für Ihre Aufmerksamkeit.</a:t>
            </a:r>
            <a:br>
              <a:rPr lang="de-DE" dirty="0"/>
            </a:br>
            <a:br>
              <a:rPr lang="de-DE" dirty="0"/>
            </a:br>
            <a:r>
              <a:rPr lang="de-DE" dirty="0"/>
              <a:t>Gerne stehen wir für weitere Auskünfte zur Verfügung</a:t>
            </a:r>
            <a:endParaRPr lang="de-CH" dirty="0"/>
          </a:p>
        </p:txBody>
      </p:sp>
      <p:sp>
        <p:nvSpPr>
          <p:cNvPr id="4" name="Textfeld 3">
            <a:extLst>
              <a:ext uri="{FF2B5EF4-FFF2-40B4-BE49-F238E27FC236}">
                <a16:creationId xmlns:a16="http://schemas.microsoft.com/office/drawing/2014/main" id="{AA1D4857-408F-928E-CEDB-DF7149C9402A}"/>
              </a:ext>
            </a:extLst>
          </p:cNvPr>
          <p:cNvSpPr txBox="1"/>
          <p:nvPr/>
        </p:nvSpPr>
        <p:spPr>
          <a:xfrm>
            <a:off x="918558" y="4548169"/>
            <a:ext cx="9343504" cy="530851"/>
          </a:xfrm>
          <a:prstGeom prst="rect">
            <a:avLst/>
          </a:prstGeom>
          <a:noFill/>
        </p:spPr>
        <p:txBody>
          <a:bodyPr wrap="square">
            <a:spAutoFit/>
          </a:bodyPr>
          <a:lstStyle/>
          <a:p>
            <a:pPr algn="just">
              <a:lnSpc>
                <a:spcPts val="1350"/>
              </a:lnSpc>
              <a:spcAft>
                <a:spcPts val="600"/>
              </a:spcAft>
              <a:buNone/>
              <a:tabLst>
                <a:tab pos="179388" algn="l"/>
                <a:tab pos="3495675" algn="l"/>
                <a:tab pos="6724650" algn="l"/>
              </a:tabLst>
            </a:pPr>
            <a:r>
              <a:rPr lang="de-CH" sz="1800" dirty="0">
                <a:effectLst/>
                <a:latin typeface="Calibri" panose="020F0502020204030204" pitchFamily="34" charset="0"/>
                <a:ea typeface="Calibri" panose="020F0502020204030204" pitchFamily="34" charset="0"/>
                <a:cs typeface="Times New Roman" panose="02020603050405020304" pitchFamily="18" charset="0"/>
              </a:rPr>
              <a:t> 	</a:t>
            </a:r>
            <a:r>
              <a:rPr lang="de-CH" sz="1400"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praesident@dachsen1150.ch</a:t>
            </a:r>
            <a:r>
              <a:rPr lang="de-CH" sz="1400" dirty="0">
                <a:solidFill>
                  <a:srgbClr val="0000FF"/>
                </a:solidFill>
                <a:latin typeface="Calibri" panose="020F0502020204030204" pitchFamily="34" charset="0"/>
                <a:ea typeface="Calibri" panose="020F0502020204030204" pitchFamily="34" charset="0"/>
                <a:cs typeface="Times New Roman" panose="02020603050405020304" pitchFamily="18" charset="0"/>
              </a:rPr>
              <a:t>	</a:t>
            </a:r>
            <a:r>
              <a:rPr lang="de-CH" sz="1400"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marketing@dachsen1150.ch</a:t>
            </a:r>
            <a:r>
              <a:rPr lang="de-CH" sz="1400" dirty="0">
                <a:solidFill>
                  <a:srgbClr val="0000FF"/>
                </a:solidFill>
                <a:latin typeface="Calibri" panose="020F0502020204030204" pitchFamily="34" charset="0"/>
                <a:ea typeface="Calibri" panose="020F0502020204030204" pitchFamily="34" charset="0"/>
                <a:cs typeface="Times New Roman" panose="02020603050405020304" pitchFamily="18" charset="0"/>
              </a:rPr>
              <a:t>	</a:t>
            </a:r>
            <a:r>
              <a:rPr lang="de-CH" sz="1400"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medien@dachsen.1150.ch</a:t>
            </a:r>
            <a:endParaRPr lang="de-CH" sz="1400"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algn="just">
              <a:lnSpc>
                <a:spcPts val="1350"/>
              </a:lnSpc>
              <a:spcAft>
                <a:spcPts val="800"/>
              </a:spcAft>
              <a:buNone/>
              <a:tabLst>
                <a:tab pos="179388" algn="l"/>
                <a:tab pos="3495675" algn="l"/>
                <a:tab pos="6724650" algn="l"/>
              </a:tabLst>
            </a:pPr>
            <a:r>
              <a:rPr lang="de-CH" sz="1400" dirty="0">
                <a:solidFill>
                  <a:srgbClr val="0000FF"/>
                </a:solidFill>
                <a:latin typeface="Calibri" panose="020F0502020204030204" pitchFamily="34" charset="0"/>
                <a:ea typeface="Calibri" panose="020F0502020204030204" pitchFamily="34" charset="0"/>
                <a:cs typeface="Times New Roman" panose="02020603050405020304" pitchFamily="18" charset="0"/>
              </a:rPr>
              <a:t>	Tel. +41 79 286 03 80	Tel. +41 79 849 25 45	Tel. +41 79 617 92 62</a:t>
            </a:r>
            <a:endParaRPr lang="de-CH" sz="16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5" name="Gruppieren 4">
            <a:extLst>
              <a:ext uri="{FF2B5EF4-FFF2-40B4-BE49-F238E27FC236}">
                <a16:creationId xmlns:a16="http://schemas.microsoft.com/office/drawing/2014/main" id="{3B83A41F-2411-1C6F-DB5C-2C5C25AB6F12}"/>
              </a:ext>
            </a:extLst>
          </p:cNvPr>
          <p:cNvGrpSpPr/>
          <p:nvPr/>
        </p:nvGrpSpPr>
        <p:grpSpPr>
          <a:xfrm>
            <a:off x="1174919" y="3540994"/>
            <a:ext cx="2687208" cy="933895"/>
            <a:chOff x="1607181" y="2071176"/>
            <a:chExt cx="2687208" cy="933895"/>
          </a:xfrm>
        </p:grpSpPr>
        <p:sp>
          <p:nvSpPr>
            <p:cNvPr id="6" name="Rechteck: gefaltete Ecke 5">
              <a:extLst>
                <a:ext uri="{FF2B5EF4-FFF2-40B4-BE49-F238E27FC236}">
                  <a16:creationId xmlns:a16="http://schemas.microsoft.com/office/drawing/2014/main" id="{BA24BB7F-F00F-CE8E-0A17-1D958FEEF945}"/>
                </a:ext>
              </a:extLst>
            </p:cNvPr>
            <p:cNvSpPr/>
            <p:nvPr/>
          </p:nvSpPr>
          <p:spPr>
            <a:xfrm>
              <a:off x="2494389" y="2246812"/>
              <a:ext cx="1800000" cy="540000"/>
            </a:xfrm>
            <a:prstGeom prst="foldedCorner">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lIns="72000" tIns="324000" rIns="72000" bIns="72000" rtlCol="0" anchor="ctr" anchorCtr="0">
              <a:noAutofit/>
            </a:bodyPr>
            <a:lstStyle/>
            <a:p>
              <a:pPr marL="85725"/>
              <a:r>
                <a:rPr lang="de-CH" sz="1400" dirty="0">
                  <a:solidFill>
                    <a:schemeClr val="bg1"/>
                  </a:solidFill>
                </a:rPr>
                <a:t>Beat</a:t>
              </a:r>
              <a:r>
                <a:rPr lang="de-CH" sz="1400" b="1" dirty="0">
                  <a:solidFill>
                    <a:schemeClr val="bg1"/>
                  </a:solidFill>
                </a:rPr>
                <a:t> </a:t>
              </a:r>
              <a:r>
                <a:rPr lang="de-CH" sz="1400" dirty="0">
                  <a:solidFill>
                    <a:schemeClr val="bg1"/>
                  </a:solidFill>
                </a:rPr>
                <a:t>Weingartner</a:t>
              </a:r>
              <a:endParaRPr lang="de-CH" sz="1400" dirty="0">
                <a:solidFill>
                  <a:srgbClr val="0000FF"/>
                </a:solidFill>
              </a:endParaRPr>
            </a:p>
          </p:txBody>
        </p:sp>
        <p:pic>
          <p:nvPicPr>
            <p:cNvPr id="7" name="Grafik 6">
              <a:extLst>
                <a:ext uri="{FF2B5EF4-FFF2-40B4-BE49-F238E27FC236}">
                  <a16:creationId xmlns:a16="http://schemas.microsoft.com/office/drawing/2014/main" id="{F3992B5A-F9B5-82A9-DB56-F43610ECD4FE}"/>
                </a:ext>
              </a:extLst>
            </p:cNvPr>
            <p:cNvPicPr>
              <a:picLocks noChangeAspect="1"/>
            </p:cNvPicPr>
            <p:nvPr/>
          </p:nvPicPr>
          <p:blipFill>
            <a:blip r:embed="rId5"/>
            <a:srcRect l="14488" t="15498" r="17356" b="20180"/>
            <a:stretch/>
          </p:blipFill>
          <p:spPr>
            <a:xfrm>
              <a:off x="1607181" y="2071176"/>
              <a:ext cx="900000" cy="933895"/>
            </a:xfrm>
            <a:prstGeom prst="rect">
              <a:avLst/>
            </a:prstGeom>
          </p:spPr>
        </p:pic>
      </p:grpSp>
      <p:sp>
        <p:nvSpPr>
          <p:cNvPr id="8" name="Textfeld 7">
            <a:extLst>
              <a:ext uri="{FF2B5EF4-FFF2-40B4-BE49-F238E27FC236}">
                <a16:creationId xmlns:a16="http://schemas.microsoft.com/office/drawing/2014/main" id="{BEBA8CA4-5A0C-1399-7DBE-A8B6DFD09348}"/>
              </a:ext>
            </a:extLst>
          </p:cNvPr>
          <p:cNvSpPr txBox="1"/>
          <p:nvPr/>
        </p:nvSpPr>
        <p:spPr>
          <a:xfrm>
            <a:off x="2099633" y="4273960"/>
            <a:ext cx="1746043" cy="226591"/>
          </a:xfrm>
          <a:prstGeom prst="rect">
            <a:avLst/>
          </a:prstGeom>
          <a:noFill/>
        </p:spPr>
        <p:txBody>
          <a:bodyPr wrap="square" lIns="36000" tIns="36000" rIns="36000" bIns="36000" rtlCol="0">
            <a:spAutoFit/>
          </a:bodyPr>
          <a:lstStyle/>
          <a:p>
            <a:r>
              <a:rPr lang="de-DE" sz="1000" dirty="0">
                <a:solidFill>
                  <a:schemeClr val="bg1"/>
                </a:solidFill>
              </a:rPr>
              <a:t>OK-Präsident, Dorffest</a:t>
            </a:r>
            <a:endParaRPr lang="de-CH" sz="1000" dirty="0">
              <a:solidFill>
                <a:schemeClr val="bg1"/>
              </a:solidFill>
            </a:endParaRPr>
          </a:p>
        </p:txBody>
      </p:sp>
      <p:grpSp>
        <p:nvGrpSpPr>
          <p:cNvPr id="9" name="Gruppieren 8">
            <a:extLst>
              <a:ext uri="{FF2B5EF4-FFF2-40B4-BE49-F238E27FC236}">
                <a16:creationId xmlns:a16="http://schemas.microsoft.com/office/drawing/2014/main" id="{E30C10E5-5A1C-FF6E-3718-63E07A41153C}"/>
              </a:ext>
            </a:extLst>
          </p:cNvPr>
          <p:cNvGrpSpPr/>
          <p:nvPr/>
        </p:nvGrpSpPr>
        <p:grpSpPr>
          <a:xfrm>
            <a:off x="4539875" y="3540994"/>
            <a:ext cx="2700000" cy="907627"/>
            <a:chOff x="7595111" y="2070645"/>
            <a:chExt cx="2700000" cy="907627"/>
          </a:xfrm>
        </p:grpSpPr>
        <p:sp>
          <p:nvSpPr>
            <p:cNvPr id="10" name="Rechteck: gefaltete Ecke 9">
              <a:extLst>
                <a:ext uri="{FF2B5EF4-FFF2-40B4-BE49-F238E27FC236}">
                  <a16:creationId xmlns:a16="http://schemas.microsoft.com/office/drawing/2014/main" id="{344660F8-6D06-F493-0F84-F00F50951375}"/>
                </a:ext>
              </a:extLst>
            </p:cNvPr>
            <p:cNvSpPr/>
            <p:nvPr/>
          </p:nvSpPr>
          <p:spPr>
            <a:xfrm>
              <a:off x="8495111" y="2258272"/>
              <a:ext cx="1800000" cy="540000"/>
            </a:xfrm>
            <a:prstGeom prst="foldedCorner">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lIns="72000" tIns="324000" rIns="72000" bIns="72000" rtlCol="0" anchor="ctr" anchorCtr="0">
              <a:noAutofit/>
            </a:bodyPr>
            <a:lstStyle/>
            <a:p>
              <a:pPr marL="85725"/>
              <a:r>
                <a:rPr lang="de-CH" sz="1400" dirty="0">
                  <a:solidFill>
                    <a:schemeClr val="bg1"/>
                  </a:solidFill>
                </a:rPr>
                <a:t>Sarah</a:t>
              </a:r>
              <a:r>
                <a:rPr lang="de-CH" sz="1400" b="1" dirty="0">
                  <a:solidFill>
                    <a:schemeClr val="bg1"/>
                  </a:solidFill>
                </a:rPr>
                <a:t> </a:t>
              </a:r>
              <a:r>
                <a:rPr lang="de-CH" sz="1400" dirty="0">
                  <a:solidFill>
                    <a:schemeClr val="bg1"/>
                  </a:solidFill>
                </a:rPr>
                <a:t>Silvestri</a:t>
              </a:r>
              <a:endParaRPr lang="de-CH" sz="1400" dirty="0">
                <a:solidFill>
                  <a:srgbClr val="0000FF"/>
                </a:solidFill>
              </a:endParaRPr>
            </a:p>
          </p:txBody>
        </p:sp>
        <p:pic>
          <p:nvPicPr>
            <p:cNvPr id="11" name="Grafik 10">
              <a:extLst>
                <a:ext uri="{FF2B5EF4-FFF2-40B4-BE49-F238E27FC236}">
                  <a16:creationId xmlns:a16="http://schemas.microsoft.com/office/drawing/2014/main" id="{785856AA-327A-23FD-8905-18E71BB7843E}"/>
                </a:ext>
              </a:extLst>
            </p:cNvPr>
            <p:cNvPicPr>
              <a:picLocks noChangeAspect="1"/>
            </p:cNvPicPr>
            <p:nvPr/>
          </p:nvPicPr>
          <p:blipFill>
            <a:blip r:embed="rId6"/>
            <a:srcRect l="8381" t="10677" r="6442" b="19355"/>
            <a:stretch/>
          </p:blipFill>
          <p:spPr>
            <a:xfrm>
              <a:off x="7595111" y="2070645"/>
              <a:ext cx="900000" cy="907627"/>
            </a:xfrm>
            <a:prstGeom prst="rect">
              <a:avLst/>
            </a:prstGeom>
          </p:spPr>
        </p:pic>
      </p:grpSp>
      <p:sp>
        <p:nvSpPr>
          <p:cNvPr id="12" name="Textfeld 11">
            <a:extLst>
              <a:ext uri="{FF2B5EF4-FFF2-40B4-BE49-F238E27FC236}">
                <a16:creationId xmlns:a16="http://schemas.microsoft.com/office/drawing/2014/main" id="{0BE0175F-1B60-A0D2-E10E-46F98C3055A6}"/>
              </a:ext>
            </a:extLst>
          </p:cNvPr>
          <p:cNvSpPr txBox="1"/>
          <p:nvPr/>
        </p:nvSpPr>
        <p:spPr>
          <a:xfrm>
            <a:off x="5466853" y="4281944"/>
            <a:ext cx="1746043" cy="226591"/>
          </a:xfrm>
          <a:prstGeom prst="rect">
            <a:avLst/>
          </a:prstGeom>
          <a:noFill/>
        </p:spPr>
        <p:txBody>
          <a:bodyPr wrap="square" lIns="36000" tIns="36000" rIns="36000" bIns="36000" rtlCol="0">
            <a:spAutoFit/>
          </a:bodyPr>
          <a:lstStyle/>
          <a:p>
            <a:r>
              <a:rPr lang="de-DE" sz="1000" dirty="0">
                <a:solidFill>
                  <a:schemeClr val="bg1"/>
                </a:solidFill>
              </a:rPr>
              <a:t>Vizepräsidentin, Marketing</a:t>
            </a:r>
            <a:endParaRPr lang="de-CH" sz="1000" dirty="0">
              <a:solidFill>
                <a:schemeClr val="bg1"/>
              </a:solidFill>
            </a:endParaRPr>
          </a:p>
        </p:txBody>
      </p:sp>
      <p:grpSp>
        <p:nvGrpSpPr>
          <p:cNvPr id="13" name="Gruppieren 12">
            <a:extLst>
              <a:ext uri="{FF2B5EF4-FFF2-40B4-BE49-F238E27FC236}">
                <a16:creationId xmlns:a16="http://schemas.microsoft.com/office/drawing/2014/main" id="{EC096AFB-89D7-2558-8A45-AC606B774C35}"/>
              </a:ext>
            </a:extLst>
          </p:cNvPr>
          <p:cNvGrpSpPr/>
          <p:nvPr/>
        </p:nvGrpSpPr>
        <p:grpSpPr>
          <a:xfrm>
            <a:off x="7732796" y="3544505"/>
            <a:ext cx="2687208" cy="900000"/>
            <a:chOff x="4607542" y="3233547"/>
            <a:chExt cx="2687208" cy="900000"/>
          </a:xfrm>
        </p:grpSpPr>
        <p:sp>
          <p:nvSpPr>
            <p:cNvPr id="14" name="Rechteck: gefaltete Ecke 13">
              <a:extLst>
                <a:ext uri="{FF2B5EF4-FFF2-40B4-BE49-F238E27FC236}">
                  <a16:creationId xmlns:a16="http://schemas.microsoft.com/office/drawing/2014/main" id="{635C27C0-9C08-2AD5-AA48-BEAB3A7C7F9C}"/>
                </a:ext>
              </a:extLst>
            </p:cNvPr>
            <p:cNvSpPr/>
            <p:nvPr/>
          </p:nvSpPr>
          <p:spPr>
            <a:xfrm>
              <a:off x="5494750" y="3434923"/>
              <a:ext cx="1800000" cy="540000"/>
            </a:xfrm>
            <a:prstGeom prst="foldedCorner">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lIns="72000" tIns="324000" rIns="72000" bIns="72000" rtlCol="0" anchor="ctr" anchorCtr="0">
              <a:noAutofit/>
            </a:bodyPr>
            <a:lstStyle/>
            <a:p>
              <a:pPr marL="85725"/>
              <a:r>
                <a:rPr lang="de-CH" sz="1400" dirty="0">
                  <a:solidFill>
                    <a:schemeClr val="bg1"/>
                  </a:solidFill>
                </a:rPr>
                <a:t>Roland Gröbli</a:t>
              </a:r>
              <a:endParaRPr lang="de-CH" sz="1400" dirty="0">
                <a:solidFill>
                  <a:srgbClr val="0000FF"/>
                </a:solidFill>
              </a:endParaRPr>
            </a:p>
          </p:txBody>
        </p:sp>
        <p:pic>
          <p:nvPicPr>
            <p:cNvPr id="15" name="Grafik 14">
              <a:extLst>
                <a:ext uri="{FF2B5EF4-FFF2-40B4-BE49-F238E27FC236}">
                  <a16:creationId xmlns:a16="http://schemas.microsoft.com/office/drawing/2014/main" id="{2B79159A-0B1E-2A30-A87B-8A7050780723}"/>
                </a:ext>
              </a:extLst>
            </p:cNvPr>
            <p:cNvPicPr>
              <a:picLocks noChangeAspect="1"/>
            </p:cNvPicPr>
            <p:nvPr/>
          </p:nvPicPr>
          <p:blipFill>
            <a:blip r:embed="rId7"/>
            <a:srcRect l="12543" t="24668" r="30506" b="-603"/>
            <a:stretch/>
          </p:blipFill>
          <p:spPr>
            <a:xfrm rot="5400000">
              <a:off x="4607542" y="3233547"/>
              <a:ext cx="900000" cy="899999"/>
            </a:xfrm>
            <a:prstGeom prst="rect">
              <a:avLst/>
            </a:prstGeom>
          </p:spPr>
        </p:pic>
      </p:grpSp>
      <p:sp>
        <p:nvSpPr>
          <p:cNvPr id="16" name="Textfeld 15">
            <a:extLst>
              <a:ext uri="{FF2B5EF4-FFF2-40B4-BE49-F238E27FC236}">
                <a16:creationId xmlns:a16="http://schemas.microsoft.com/office/drawing/2014/main" id="{D58D0214-B127-B797-D957-A6BEAC4EB8A1}"/>
              </a:ext>
            </a:extLst>
          </p:cNvPr>
          <p:cNvSpPr txBox="1"/>
          <p:nvPr/>
        </p:nvSpPr>
        <p:spPr>
          <a:xfrm>
            <a:off x="8678092" y="4297726"/>
            <a:ext cx="1746043" cy="226591"/>
          </a:xfrm>
          <a:prstGeom prst="rect">
            <a:avLst/>
          </a:prstGeom>
          <a:noFill/>
        </p:spPr>
        <p:txBody>
          <a:bodyPr wrap="square" lIns="36000" tIns="36000" rIns="36000" bIns="36000" rtlCol="0">
            <a:spAutoFit/>
          </a:bodyPr>
          <a:lstStyle/>
          <a:p>
            <a:r>
              <a:rPr lang="de-DE" sz="1000" dirty="0">
                <a:solidFill>
                  <a:schemeClr val="bg1"/>
                </a:solidFill>
              </a:rPr>
              <a:t>Sekretariat / Medien</a:t>
            </a:r>
            <a:endParaRPr lang="de-CH" sz="1000" dirty="0">
              <a:solidFill>
                <a:schemeClr val="bg1"/>
              </a:solidFill>
            </a:endParaRPr>
          </a:p>
        </p:txBody>
      </p:sp>
    </p:spTree>
    <p:extLst>
      <p:ext uri="{BB962C8B-B14F-4D97-AF65-F5344CB8AC3E}">
        <p14:creationId xmlns:p14="http://schemas.microsoft.com/office/powerpoint/2010/main" val="1043224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841</Words>
  <Application>Microsoft Office PowerPoint</Application>
  <PresentationFormat>Breitbild</PresentationFormat>
  <Paragraphs>179</Paragraphs>
  <Slides>8</Slides>
  <Notes>2</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8</vt:i4>
      </vt:variant>
    </vt:vector>
  </HeadingPairs>
  <TitlesOfParts>
    <vt:vector size="14" baseType="lpstr">
      <vt:lpstr>Aptos</vt:lpstr>
      <vt:lpstr>Arial</vt:lpstr>
      <vt:lpstr>Bahnschrift SemiBold Condensed</vt:lpstr>
      <vt:lpstr>Calibri</vt:lpstr>
      <vt:lpstr>Wingdings</vt:lpstr>
      <vt:lpstr>Madison</vt:lpstr>
      <vt:lpstr>«… mir sind Dachse»</vt:lpstr>
      <vt:lpstr>Im Jahr 2026 gibt es was zu feiern</vt:lpstr>
      <vt:lpstr>Das Organisationskomitee</vt:lpstr>
      <vt:lpstr>Vom Verein geplante Aktivitäten für 2026</vt:lpstr>
      <vt:lpstr>Budget für das Jubiläumsjahr 2026 (Stand: 02. April 2025)</vt:lpstr>
      <vt:lpstr>Unser Sponsoren- und Gönnerangebot</vt:lpstr>
      <vt:lpstr>PowerPoint-Präsentation</vt:lpstr>
      <vt:lpstr>Herzlichen Dank für Ihre Aufmerksamkeit.  Gerne stehen wir für weitere Auskünfte zur Verfügung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Sarah Silvestri</dc:creator>
  <cp:lastModifiedBy>Beat Weingartner</cp:lastModifiedBy>
  <cp:revision>45</cp:revision>
  <dcterms:created xsi:type="dcterms:W3CDTF">2024-07-03T07:23:20Z</dcterms:created>
  <dcterms:modified xsi:type="dcterms:W3CDTF">2025-04-03T16:54:49Z</dcterms:modified>
</cp:coreProperties>
</file>